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13"/>
  </p:notesMasterIdLst>
  <p:sldIdLst>
    <p:sldId id="256" r:id="rId2"/>
    <p:sldId id="270" r:id="rId3"/>
    <p:sldId id="268" r:id="rId4"/>
    <p:sldId id="267" r:id="rId5"/>
    <p:sldId id="266" r:id="rId6"/>
    <p:sldId id="265" r:id="rId7"/>
    <p:sldId id="264" r:id="rId8"/>
    <p:sldId id="263" r:id="rId9"/>
    <p:sldId id="262" r:id="rId10"/>
    <p:sldId id="261" r:id="rId11"/>
    <p:sldId id="260" r:id="rId12"/>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0" d="100"/>
          <a:sy n="70" d="100"/>
        </p:scale>
        <p:origin x="-1810" y="-365"/>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A00C96A-52BA-499A-AA5A-89EA07A622EB}" type="datetimeFigureOut">
              <a:rPr lang="ru-RU" smtClean="0"/>
              <a:t>22.10.2021</a:t>
            </a:fld>
            <a:endParaRPr lang="ru-RU"/>
          </a:p>
        </p:txBody>
      </p:sp>
      <p:sp>
        <p:nvSpPr>
          <p:cNvPr id="4" name="Образ слайда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66E825F-BE99-487A-8AB0-F01B9B8DF20B}" type="slidenum">
              <a:rPr lang="ru-RU" smtClean="0"/>
              <a:t>‹#›</a:t>
            </a:fld>
            <a:endParaRPr lang="ru-RU"/>
          </a:p>
        </p:txBody>
      </p:sp>
    </p:spTree>
    <p:extLst>
      <p:ext uri="{BB962C8B-B14F-4D97-AF65-F5344CB8AC3E}">
        <p14:creationId xmlns:p14="http://schemas.microsoft.com/office/powerpoint/2010/main" val="398325258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fld id="{266E825F-BE99-487A-8AB0-F01B9B8DF20B}" type="slidenum">
              <a:rPr lang="ru-RU" smtClean="0"/>
              <a:t>11</a:t>
            </a:fld>
            <a:endParaRPr lang="ru-RU"/>
          </a:p>
        </p:txBody>
      </p:sp>
    </p:spTree>
    <p:extLst>
      <p:ext uri="{BB962C8B-B14F-4D97-AF65-F5344CB8AC3E}">
        <p14:creationId xmlns:p14="http://schemas.microsoft.com/office/powerpoint/2010/main" val="369803142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9" name="Подзаголовок 8"/>
          <p:cNvSpPr>
            <a:spLocks noGrp="1"/>
          </p:cNvSpPr>
          <p:nvPr>
            <p:ph type="subTitle" idx="1"/>
          </p:nvPr>
        </p:nvSpPr>
        <p:spPr>
          <a:xfrm>
            <a:off x="457200" y="3699804"/>
            <a:ext cx="8305800" cy="1143000"/>
          </a:xfrm>
        </p:spPr>
        <p:txBody>
          <a:bodyPr>
            <a:noAutofit/>
          </a:bodyPr>
          <a:lstStyle>
            <a:lvl1pPr marL="0" indent="0" algn="ctr">
              <a:buNone/>
              <a:defRPr sz="2200" spc="10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ru-RU" smtClean="0"/>
              <a:t>Образец подзаголовка</a:t>
            </a:r>
            <a:endParaRPr kumimoji="0" lang="en-US"/>
          </a:p>
        </p:txBody>
      </p:sp>
      <p:sp>
        <p:nvSpPr>
          <p:cNvPr id="28" name="Заголовок 27"/>
          <p:cNvSpPr>
            <a:spLocks noGrp="1"/>
          </p:cNvSpPr>
          <p:nvPr>
            <p:ph type="ctrTitle"/>
          </p:nvPr>
        </p:nvSpPr>
        <p:spPr>
          <a:xfrm>
            <a:off x="457200" y="1433732"/>
            <a:ext cx="8305800" cy="1981200"/>
          </a:xfrm>
          <a:ln w="6350" cap="rnd">
            <a:noFill/>
          </a:ln>
        </p:spPr>
        <p:txBody>
          <a:bodyPr anchor="b" anchorCtr="0">
            <a:noAutofit/>
          </a:bodyPr>
          <a:lstStyle>
            <a:lvl1pPr algn="ctr">
              <a:defRPr lang="en-US" sz="4800" b="0" dirty="0">
                <a:ln w="3200">
                  <a:solidFill>
                    <a:schemeClr val="bg2">
                      <a:shade val="75000"/>
                      <a:alpha val="25000"/>
                    </a:schemeClr>
                  </a:solidFill>
                  <a:prstDash val="solid"/>
                  <a:round/>
                </a:ln>
                <a:solidFill>
                  <a:srgbClr val="F9F9F9"/>
                </a:solidFill>
                <a:effectLst>
                  <a:innerShdw blurRad="50800" dist="25400" dir="13500000">
                    <a:srgbClr val="000000">
                      <a:alpha val="70000"/>
                    </a:srgbClr>
                  </a:innerShdw>
                </a:effectLst>
              </a:defRPr>
            </a:lvl1pPr>
          </a:lstStyle>
          <a:p>
            <a:r>
              <a:rPr kumimoji="0" lang="ru-RU" smtClean="0"/>
              <a:t>Образец заголовка</a:t>
            </a:r>
            <a:endParaRPr kumimoji="0" lang="en-US"/>
          </a:p>
        </p:txBody>
      </p:sp>
      <p:cxnSp>
        <p:nvCxnSpPr>
          <p:cNvPr id="8" name="Прямая соединительная линия 7"/>
          <p:cNvCxnSpPr/>
          <p:nvPr/>
        </p:nvCxnSpPr>
        <p:spPr>
          <a:xfrm>
            <a:off x="1463626"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3" name="Прямая соединительная линия 12"/>
          <p:cNvCxnSpPr/>
          <p:nvPr/>
        </p:nvCxnSpPr>
        <p:spPr>
          <a:xfrm>
            <a:off x="4708574"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
        <p:nvSpPr>
          <p:cNvPr id="14" name="Овал 13"/>
          <p:cNvSpPr/>
          <p:nvPr/>
        </p:nvSpPr>
        <p:spPr>
          <a:xfrm>
            <a:off x="4540348" y="3526302"/>
            <a:ext cx="45720" cy="45720"/>
          </a:xfrm>
          <a:prstGeom prst="ellipse">
            <a:avLst/>
          </a:prstGeom>
          <a:effectLst>
            <a:outerShdw blurRad="31750" dir="2700000" algn="tl" rotWithShape="0">
              <a:srgbClr val="000000">
                <a:alpha val="55000"/>
              </a:srgbClr>
            </a:outerShdw>
          </a:effectLst>
        </p:spPr>
        <p:style>
          <a:lnRef idx="2">
            <a:schemeClr val="accent2"/>
          </a:lnRef>
          <a:fillRef idx="1">
            <a:schemeClr val="accent2"/>
          </a:fillRef>
          <a:effectRef idx="0">
            <a:schemeClr val="accent2"/>
          </a:effectRef>
          <a:fontRef idx="minor">
            <a:schemeClr val="lt1"/>
          </a:fontRef>
        </p:style>
        <p:txBody>
          <a:bodyPr rtlCol="0" anchor="ctr"/>
          <a:lstStyle/>
          <a:p>
            <a:pPr algn="ctr" eaLnBrk="1" latinLnBrk="0" hangingPunct="1"/>
            <a:endParaRPr kumimoji="0" lang="en-US"/>
          </a:p>
        </p:txBody>
      </p:sp>
      <p:sp>
        <p:nvSpPr>
          <p:cNvPr id="15" name="Дата 14"/>
          <p:cNvSpPr>
            <a:spLocks noGrp="1"/>
          </p:cNvSpPr>
          <p:nvPr>
            <p:ph type="dt" sz="half" idx="10"/>
          </p:nvPr>
        </p:nvSpPr>
        <p:spPr/>
        <p:txBody>
          <a:bodyPr/>
          <a:lstStyle/>
          <a:p>
            <a:fld id="{B4C71EC6-210F-42DE-9C53-41977AD35B3D}" type="datetimeFigureOut">
              <a:rPr lang="ru-RU" smtClean="0"/>
              <a:t>22.10.2021</a:t>
            </a:fld>
            <a:endParaRPr lang="ru-RU"/>
          </a:p>
        </p:txBody>
      </p:sp>
      <p:sp>
        <p:nvSpPr>
          <p:cNvPr id="16" name="Номер слайда 15"/>
          <p:cNvSpPr>
            <a:spLocks noGrp="1"/>
          </p:cNvSpPr>
          <p:nvPr>
            <p:ph type="sldNum" sz="quarter" idx="11"/>
          </p:nvPr>
        </p:nvSpPr>
        <p:spPr/>
        <p:txBody>
          <a:bodyPr/>
          <a:lstStyle/>
          <a:p>
            <a:fld id="{B19B0651-EE4F-4900-A07F-96A6BFA9D0F0}" type="slidenum">
              <a:rPr lang="ru-RU" smtClean="0"/>
              <a:t>‹#›</a:t>
            </a:fld>
            <a:endParaRPr lang="ru-RU"/>
          </a:p>
        </p:txBody>
      </p:sp>
      <p:sp>
        <p:nvSpPr>
          <p:cNvPr id="17" name="Нижний колонтитул 16"/>
          <p:cNvSpPr>
            <a:spLocks noGrp="1"/>
          </p:cNvSpPr>
          <p:nvPr>
            <p:ph type="ftr" sz="quarter" idx="12"/>
          </p:nvPr>
        </p:nvSpPr>
        <p:spPr/>
        <p:txBody>
          <a:bodyPr/>
          <a:lstStyle/>
          <a:p>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B4C71EC6-210F-42DE-9C53-41977AD35B3D}" type="datetimeFigureOut">
              <a:rPr lang="ru-RU" smtClean="0"/>
              <a:t>22.10.2021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B4C71EC6-210F-42DE-9C53-41977AD35B3D}" type="datetimeFigureOut">
              <a:rPr lang="ru-RU" smtClean="0"/>
              <a:t>22.10.2021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9" name="Объект 8"/>
          <p:cNvSpPr>
            <a:spLocks noGrp="1"/>
          </p:cNvSpPr>
          <p:nvPr>
            <p:ph idx="1"/>
          </p:nvPr>
        </p:nvSpPr>
        <p:spPr>
          <a:xfrm>
            <a:off x="457200" y="1524000"/>
            <a:ext cx="8229600" cy="45720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4" name="Дата 13"/>
          <p:cNvSpPr>
            <a:spLocks noGrp="1"/>
          </p:cNvSpPr>
          <p:nvPr>
            <p:ph type="dt" sz="half" idx="14"/>
          </p:nvPr>
        </p:nvSpPr>
        <p:spPr/>
        <p:txBody>
          <a:bodyPr/>
          <a:lstStyle/>
          <a:p>
            <a:fld id="{B4C71EC6-210F-42DE-9C53-41977AD35B3D}" type="datetimeFigureOut">
              <a:rPr lang="ru-RU" smtClean="0"/>
              <a:t>22.10.2021</a:t>
            </a:fld>
            <a:endParaRPr lang="ru-RU"/>
          </a:p>
        </p:txBody>
      </p:sp>
      <p:sp>
        <p:nvSpPr>
          <p:cNvPr id="15" name="Номер слайда 14"/>
          <p:cNvSpPr>
            <a:spLocks noGrp="1"/>
          </p:cNvSpPr>
          <p:nvPr>
            <p:ph type="sldNum" sz="quarter" idx="15"/>
          </p:nvPr>
        </p:nvSpPr>
        <p:spPr/>
        <p:txBody>
          <a:bodyPr/>
          <a:lstStyle>
            <a:lvl1pPr algn="ctr">
              <a:defRPr/>
            </a:lvl1pPr>
          </a:lstStyle>
          <a:p>
            <a:fld id="{B19B0651-EE4F-4900-A07F-96A6BFA9D0F0}" type="slidenum">
              <a:rPr lang="ru-RU" smtClean="0"/>
              <a:t>‹#›</a:t>
            </a:fld>
            <a:endParaRPr lang="ru-RU"/>
          </a:p>
        </p:txBody>
      </p:sp>
      <p:sp>
        <p:nvSpPr>
          <p:cNvPr id="16" name="Нижний колонтитул 15"/>
          <p:cNvSpPr>
            <a:spLocks noGrp="1"/>
          </p:cNvSpPr>
          <p:nvPr>
            <p:ph type="ftr" sz="quarter" idx="16"/>
          </p:nvPr>
        </p:nvSpPr>
        <p:spPr/>
        <p:txBody>
          <a:bodyPr/>
          <a:lstStyle/>
          <a:p>
            <a:endParaRPr lang="ru-RU"/>
          </a:p>
        </p:txBody>
      </p:sp>
      <p:sp>
        <p:nvSpPr>
          <p:cNvPr id="17" name="Заголовок 16"/>
          <p:cNvSpPr>
            <a:spLocks noGrp="1"/>
          </p:cNvSpPr>
          <p:nvPr>
            <p:ph type="title"/>
          </p:nvPr>
        </p:nvSpPr>
        <p:spPr/>
        <p:txBody>
          <a:bodyPr rtlCol="0" anchor="b" anchorCtr="0"/>
          <a:lstStyle/>
          <a:p>
            <a:r>
              <a:rPr kumimoji="0" lang="ru-RU" smtClean="0"/>
              <a:t>Образец заголовка</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4" name="Дата 3"/>
          <p:cNvSpPr>
            <a:spLocks noGrp="1"/>
          </p:cNvSpPr>
          <p:nvPr>
            <p:ph type="dt" sz="half" idx="10"/>
          </p:nvPr>
        </p:nvSpPr>
        <p:spPr/>
        <p:txBody>
          <a:bodyPr/>
          <a:lstStyle/>
          <a:p>
            <a:fld id="{B4C71EC6-210F-42DE-9C53-41977AD35B3D}" type="datetimeFigureOut">
              <a:rPr lang="ru-RU" smtClean="0"/>
              <a:t>22.10.2021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
        <p:nvSpPr>
          <p:cNvPr id="2" name="Заголовок 1"/>
          <p:cNvSpPr>
            <a:spLocks noGrp="1"/>
          </p:cNvSpPr>
          <p:nvPr>
            <p:ph type="title"/>
          </p:nvPr>
        </p:nvSpPr>
        <p:spPr>
          <a:xfrm>
            <a:off x="685800" y="3505200"/>
            <a:ext cx="7924800" cy="1371600"/>
          </a:xfrm>
        </p:spPr>
        <p:txBody>
          <a:bodyPr>
            <a:noAutofit/>
          </a:bodyPr>
          <a:lstStyle>
            <a:lvl1pPr algn="l" rtl="0">
              <a:spcBef>
                <a:spcPct val="0"/>
              </a:spcBef>
              <a:buNone/>
              <a:defRPr lang="en-US" sz="4800" b="0" dirty="0">
                <a:ln w="3200">
                  <a:solidFill>
                    <a:schemeClr val="bg2">
                      <a:shade val="25000"/>
                      <a:alpha val="25000"/>
                    </a:schemeClr>
                  </a:solidFill>
                  <a:prstDash val="solid"/>
                  <a:round/>
                </a:ln>
                <a:solidFill>
                  <a:srgbClr val="F9F9F9"/>
                </a:solidFill>
                <a:effectLst>
                  <a:innerShdw blurRad="38100" dist="25400" dir="13500000">
                    <a:prstClr val="black">
                      <a:alpha val="70000"/>
                    </a:prstClr>
                  </a:innerShdw>
                </a:effectLst>
              </a:defRPr>
            </a:lvl1pPr>
          </a:lstStyle>
          <a:p>
            <a:r>
              <a:rPr kumimoji="0" lang="ru-RU" smtClean="0"/>
              <a:t>Образец заголовка</a:t>
            </a:r>
            <a:endParaRPr kumimoji="0" lang="en-US"/>
          </a:p>
        </p:txBody>
      </p:sp>
      <p:sp>
        <p:nvSpPr>
          <p:cNvPr id="3" name="Текст 2"/>
          <p:cNvSpPr>
            <a:spLocks noGrp="1"/>
          </p:cNvSpPr>
          <p:nvPr>
            <p:ph type="body" idx="1"/>
          </p:nvPr>
        </p:nvSpPr>
        <p:spPr>
          <a:xfrm>
            <a:off x="685800" y="4958864"/>
            <a:ext cx="7924800" cy="984736"/>
          </a:xfrm>
        </p:spPr>
        <p:txBody>
          <a:bodyPr anchor="t"/>
          <a:lstStyle>
            <a:lvl1pPr marL="0" indent="0">
              <a:buNone/>
              <a:defRPr sz="2000" spc="10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ru-RU" smtClean="0"/>
              <a:t>Образец текста</a:t>
            </a:r>
          </a:p>
        </p:txBody>
      </p:sp>
      <p:cxnSp>
        <p:nvCxnSpPr>
          <p:cNvPr id="7" name="Прямая соединительная линия 6"/>
          <p:cNvCxnSpPr/>
          <p:nvPr/>
        </p:nvCxnSpPr>
        <p:spPr>
          <a:xfrm>
            <a:off x="685800" y="4916992"/>
            <a:ext cx="7924800" cy="4301"/>
          </a:xfrm>
          <a:prstGeom prst="line">
            <a:avLst/>
          </a:prstGeom>
          <a:noFill/>
          <a:ln w="9525" cap="flat" cmpd="sng" algn="ctr">
            <a:solidFill>
              <a:srgbClr val="E9E9E8"/>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5" name="Дата 4"/>
          <p:cNvSpPr>
            <a:spLocks noGrp="1"/>
          </p:cNvSpPr>
          <p:nvPr>
            <p:ph type="dt" sz="half" idx="10"/>
          </p:nvPr>
        </p:nvSpPr>
        <p:spPr/>
        <p:txBody>
          <a:bodyPr/>
          <a:lstStyle/>
          <a:p>
            <a:fld id="{B4C71EC6-210F-42DE-9C53-41977AD35B3D}" type="datetimeFigureOut">
              <a:rPr lang="ru-RU" smtClean="0"/>
              <a:t>22.10.2021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t>‹#›</a:t>
            </a:fld>
            <a:endParaRPr lang="ru-RU"/>
          </a:p>
        </p:txBody>
      </p:sp>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11" name="Объект 10"/>
          <p:cNvSpPr>
            <a:spLocks noGrp="1"/>
          </p:cNvSpPr>
          <p:nvPr>
            <p:ph sz="half" idx="1"/>
          </p:nvPr>
        </p:nvSpPr>
        <p:spPr>
          <a:xfrm>
            <a:off x="457200" y="1524000"/>
            <a:ext cx="4059936" cy="45720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3" name="Объект 12"/>
          <p:cNvSpPr>
            <a:spLocks noGrp="1"/>
          </p:cNvSpPr>
          <p:nvPr>
            <p:ph sz="half" idx="2"/>
          </p:nvPr>
        </p:nvSpPr>
        <p:spPr>
          <a:xfrm>
            <a:off x="4648200" y="1524000"/>
            <a:ext cx="4059936" cy="45720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9" name="Номер слайда 8"/>
          <p:cNvSpPr>
            <a:spLocks noGrp="1"/>
          </p:cNvSpPr>
          <p:nvPr>
            <p:ph type="sldNum" sz="quarter" idx="12"/>
          </p:nvPr>
        </p:nvSpPr>
        <p:spPr/>
        <p:txBody>
          <a:bodyPr/>
          <a:lstStyle/>
          <a:p>
            <a:fld id="{B19B0651-EE4F-4900-A07F-96A6BFA9D0F0}" type="slidenum">
              <a:rPr lang="ru-RU" smtClean="0"/>
              <a:t>‹#›</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7" name="Дата 6"/>
          <p:cNvSpPr>
            <a:spLocks noGrp="1"/>
          </p:cNvSpPr>
          <p:nvPr>
            <p:ph type="dt" sz="half" idx="10"/>
          </p:nvPr>
        </p:nvSpPr>
        <p:spPr/>
        <p:txBody>
          <a:bodyPr/>
          <a:lstStyle/>
          <a:p>
            <a:fld id="{B4C71EC6-210F-42DE-9C53-41977AD35B3D}" type="datetimeFigureOut">
              <a:rPr lang="ru-RU" smtClean="0"/>
              <a:t>22.10.2021</a:t>
            </a:fld>
            <a:endParaRPr lang="ru-RU"/>
          </a:p>
        </p:txBody>
      </p:sp>
      <p:sp>
        <p:nvSpPr>
          <p:cNvPr id="3" name="Текст 2"/>
          <p:cNvSpPr>
            <a:spLocks noGrp="1"/>
          </p:cNvSpPr>
          <p:nvPr>
            <p:ph type="body" idx="1"/>
          </p:nvPr>
        </p:nvSpPr>
        <p:spPr>
          <a:xfrm>
            <a:off x="457200" y="1399593"/>
            <a:ext cx="4040188" cy="762000"/>
          </a:xfrm>
          <a:noFill/>
          <a:ln w="25400" cap="rnd" cmpd="sng" algn="ctr">
            <a:noFill/>
            <a:prstDash val="solid"/>
          </a:ln>
          <a:effectLst>
            <a:softEdge rad="63500"/>
          </a:effectLst>
          <a:sp3d prstMaterial="fla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32" name="Объект 31"/>
          <p:cNvSpPr>
            <a:spLocks noGrp="1"/>
          </p:cNvSpPr>
          <p:nvPr>
            <p:ph sz="half" idx="2"/>
          </p:nvPr>
        </p:nvSpPr>
        <p:spPr>
          <a:xfrm>
            <a:off x="457200" y="2201896"/>
            <a:ext cx="4038600" cy="3913632"/>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34" name="Объект 33"/>
          <p:cNvSpPr>
            <a:spLocks noGrp="1"/>
          </p:cNvSpPr>
          <p:nvPr>
            <p:ph sz="quarter" idx="4"/>
          </p:nvPr>
        </p:nvSpPr>
        <p:spPr>
          <a:xfrm>
            <a:off x="4649788" y="2201896"/>
            <a:ext cx="4038600" cy="3913632"/>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2" name="Заголовок 1"/>
          <p:cNvSpPr>
            <a:spLocks noGrp="1"/>
          </p:cNvSpPr>
          <p:nvPr>
            <p:ph type="title"/>
          </p:nvPr>
        </p:nvSpPr>
        <p:spPr>
          <a:xfrm>
            <a:off x="457200" y="155448"/>
            <a:ext cx="8229600" cy="1143000"/>
          </a:xfrm>
        </p:spPr>
        <p:txBody>
          <a:bodyPr anchor="b" anchorCtr="0"/>
          <a:lstStyle>
            <a:lvl1pPr>
              <a:defRPr/>
            </a:lvl1pPr>
          </a:lstStyle>
          <a:p>
            <a:r>
              <a:rPr kumimoji="0" lang="ru-RU" smtClean="0"/>
              <a:t>Образец заголовка</a:t>
            </a:r>
            <a:endParaRPr kumimoji="0" lang="en-US"/>
          </a:p>
        </p:txBody>
      </p:sp>
      <p:sp>
        <p:nvSpPr>
          <p:cNvPr id="12" name="Текст 11"/>
          <p:cNvSpPr>
            <a:spLocks noGrp="1"/>
          </p:cNvSpPr>
          <p:nvPr>
            <p:ph type="body" idx="3"/>
          </p:nvPr>
        </p:nvSpPr>
        <p:spPr>
          <a:xfrm>
            <a:off x="4648200" y="1399593"/>
            <a:ext cx="4040188" cy="762000"/>
          </a:xfrm>
          <a:noFill/>
          <a:ln w="25400" cap="rnd" cmpd="sng" algn="ctr">
            <a:noFill/>
            <a:prstDash val="solid"/>
          </a:ln>
          <a:effectLst>
            <a:softEdge rad="63500"/>
          </a:effectLs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baseline="0">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cxnSp>
        <p:nvCxnSpPr>
          <p:cNvPr id="10" name="Прямая соединительная линия 9"/>
          <p:cNvCxnSpPr/>
          <p:nvPr/>
        </p:nvCxnSpPr>
        <p:spPr>
          <a:xfrm>
            <a:off x="562945"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7" name="Прямая соединительная линия 16"/>
          <p:cNvCxnSpPr/>
          <p:nvPr/>
        </p:nvCxnSpPr>
        <p:spPr>
          <a:xfrm>
            <a:off x="4754880"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3" name="Дата 2"/>
          <p:cNvSpPr>
            <a:spLocks noGrp="1"/>
          </p:cNvSpPr>
          <p:nvPr>
            <p:ph type="dt" sz="half" idx="10"/>
          </p:nvPr>
        </p:nvSpPr>
        <p:spPr/>
        <p:txBody>
          <a:bodyPr/>
          <a:lstStyle/>
          <a:p>
            <a:fld id="{B4C71EC6-210F-42DE-9C53-41977AD35B3D}" type="datetimeFigureOut">
              <a:rPr lang="ru-RU" smtClean="0"/>
              <a:t>22.10.2021</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B19B0651-EE4F-4900-A07F-96A6BFA9D0F0}" type="slidenum">
              <a:rPr lang="ru-RU" smtClean="0"/>
              <a:t>‹#›</a:t>
            </a:fld>
            <a:endParaRPr lang="ru-RU"/>
          </a:p>
        </p:txBody>
      </p:sp>
      <p:sp>
        <p:nvSpPr>
          <p:cNvPr id="2" name="Заголовок 1"/>
          <p:cNvSpPr>
            <a:spLocks noGrp="1"/>
          </p:cNvSpPr>
          <p:nvPr>
            <p:ph type="title"/>
          </p:nvPr>
        </p:nvSpPr>
        <p:spPr/>
        <p:txBody>
          <a:bodyPr/>
          <a:lstStyle/>
          <a:p>
            <a:r>
              <a:rPr kumimoji="0" lang="ru-RU" smtClean="0"/>
              <a:t>Образец заголовка</a:t>
            </a:r>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B4C71EC6-210F-42DE-9C53-41977AD35B3D}" type="datetimeFigureOut">
              <a:rPr lang="ru-RU" smtClean="0"/>
              <a:t>22.10.2021</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sp>
        <p:nvSpPr>
          <p:cNvPr id="29" name="Объект 28"/>
          <p:cNvSpPr>
            <a:spLocks noGrp="1"/>
          </p:cNvSpPr>
          <p:nvPr>
            <p:ph sz="quarter" idx="1"/>
          </p:nvPr>
        </p:nvSpPr>
        <p:spPr>
          <a:xfrm>
            <a:off x="457200" y="457200"/>
            <a:ext cx="6248400" cy="57150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3" name="Текст 2"/>
          <p:cNvSpPr>
            <a:spLocks noGrp="1"/>
          </p:cNvSpPr>
          <p:nvPr>
            <p:ph type="body" idx="2"/>
          </p:nvPr>
        </p:nvSpPr>
        <p:spPr>
          <a:xfrm>
            <a:off x="6781800" y="1600200"/>
            <a:ext cx="1984248" cy="3733800"/>
          </a:xfrm>
        </p:spPr>
        <p:txBody>
          <a:bodyPr tIns="45720" bIns="45720" anchor="t" anchorCtr="0"/>
          <a:lstStyle>
            <a:lvl1pPr marL="0" indent="0">
              <a:lnSpc>
                <a:spcPct val="1250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ru-RU" smtClean="0"/>
              <a:t>Образец текста</a:t>
            </a:r>
          </a:p>
        </p:txBody>
      </p:sp>
      <p:sp>
        <p:nvSpPr>
          <p:cNvPr id="31" name="Заголовок 30"/>
          <p:cNvSpPr>
            <a:spLocks noGrp="1"/>
          </p:cNvSpPr>
          <p:nvPr>
            <p:ph type="title"/>
          </p:nvPr>
        </p:nvSpPr>
        <p:spPr>
          <a:xfrm>
            <a:off x="6781800" y="457200"/>
            <a:ext cx="1981200" cy="10668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ru-RU" smtClean="0"/>
              <a:t>Образец заголовка</a:t>
            </a:r>
            <a:endParaRPr kumimoji="0" lang="en-US"/>
          </a:p>
        </p:txBody>
      </p:sp>
      <p:sp>
        <p:nvSpPr>
          <p:cNvPr id="8" name="Дата 7"/>
          <p:cNvSpPr>
            <a:spLocks noGrp="1"/>
          </p:cNvSpPr>
          <p:nvPr>
            <p:ph type="dt" sz="half" idx="14"/>
          </p:nvPr>
        </p:nvSpPr>
        <p:spPr/>
        <p:txBody>
          <a:bodyPr/>
          <a:lstStyle/>
          <a:p>
            <a:fld id="{B4C71EC6-210F-42DE-9C53-41977AD35B3D}" type="datetimeFigureOut">
              <a:rPr lang="ru-RU" smtClean="0"/>
              <a:t>22.10.2021</a:t>
            </a:fld>
            <a:endParaRPr lang="ru-RU"/>
          </a:p>
        </p:txBody>
      </p:sp>
      <p:sp>
        <p:nvSpPr>
          <p:cNvPr id="9" name="Номер слайда 8"/>
          <p:cNvSpPr>
            <a:spLocks noGrp="1"/>
          </p:cNvSpPr>
          <p:nvPr>
            <p:ph type="sldNum" sz="quarter" idx="15"/>
          </p:nvPr>
        </p:nvSpPr>
        <p:spPr/>
        <p:txBody>
          <a:bodyPr/>
          <a:lstStyle/>
          <a:p>
            <a:fld id="{B19B0651-EE4F-4900-A07F-96A6BFA9D0F0}" type="slidenum">
              <a:rPr lang="ru-RU" smtClean="0"/>
              <a:t>‹#›</a:t>
            </a:fld>
            <a:endParaRPr lang="ru-RU"/>
          </a:p>
        </p:txBody>
      </p:sp>
      <p:sp>
        <p:nvSpPr>
          <p:cNvPr id="10" name="Нижний колонтитул 9"/>
          <p:cNvSpPr>
            <a:spLocks noGrp="1"/>
          </p:cNvSpPr>
          <p:nvPr>
            <p:ph type="ftr" sz="quarter" idx="16"/>
          </p:nvPr>
        </p:nvSpPr>
        <p:spPr/>
        <p:txBody>
          <a:bodyPr/>
          <a:lstStyle/>
          <a:p>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629400" y="457200"/>
            <a:ext cx="2057400" cy="10668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ru-RU" smtClean="0"/>
              <a:t>Образец заголовка</a:t>
            </a:r>
            <a:endParaRPr kumimoji="0" lang="en-US"/>
          </a:p>
        </p:txBody>
      </p:sp>
      <p:sp>
        <p:nvSpPr>
          <p:cNvPr id="3" name="Рисунок 2"/>
          <p:cNvSpPr>
            <a:spLocks noGrp="1"/>
          </p:cNvSpPr>
          <p:nvPr>
            <p:ph type="pic" idx="1"/>
          </p:nvPr>
        </p:nvSpPr>
        <p:spPr>
          <a:xfrm>
            <a:off x="457200" y="457200"/>
            <a:ext cx="6019800" cy="5562600"/>
          </a:xfrm>
          <a:solidFill>
            <a:schemeClr val="tx2">
              <a:tint val="40000"/>
            </a:schemeClr>
          </a:solidFill>
          <a:effectLst>
            <a:outerShdw blurRad="88900" sx="103000" sy="103000" algn="ctr" rotWithShape="0">
              <a:prstClr val="black">
                <a:alpha val="32000"/>
              </a:prstClr>
            </a:outerShdw>
            <a:softEdge rad="127000"/>
          </a:effectLst>
        </p:spPr>
        <p:txBody>
          <a:bodyPr/>
          <a:lstStyle>
            <a:lvl1pPr marL="0" indent="0">
              <a:buNone/>
              <a:defRPr sz="3200">
                <a:solidFill>
                  <a:schemeClr val="bg1"/>
                </a:solidFill>
              </a:defRPr>
            </a:lvl1pPr>
          </a:lstStyle>
          <a:p>
            <a:r>
              <a:rPr kumimoji="0" lang="ru-RU" smtClean="0"/>
              <a:t>Вставка рисунка</a:t>
            </a:r>
            <a:endParaRPr kumimoji="0" lang="en-US"/>
          </a:p>
        </p:txBody>
      </p:sp>
      <p:sp>
        <p:nvSpPr>
          <p:cNvPr id="4" name="Текст 3"/>
          <p:cNvSpPr>
            <a:spLocks noGrp="1"/>
          </p:cNvSpPr>
          <p:nvPr>
            <p:ph type="body" sz="half" idx="2"/>
          </p:nvPr>
        </p:nvSpPr>
        <p:spPr>
          <a:xfrm>
            <a:off x="6629400" y="1600200"/>
            <a:ext cx="2057400" cy="4419600"/>
          </a:xfrm>
        </p:spPr>
        <p:txBody>
          <a:bodyPr anchor="t" anchorCtr="0"/>
          <a:lstStyle>
            <a:lvl1pPr marL="0" indent="0">
              <a:lnSpc>
                <a:spcPct val="125000"/>
              </a:lnSpc>
              <a:spcAft>
                <a:spcPts val="1000"/>
              </a:spcAft>
              <a:buFontTx/>
              <a:buNone/>
              <a:defRPr sz="1600" b="0">
                <a:solidFill>
                  <a:schemeClr val="tx2"/>
                </a:solidFill>
              </a:defRPr>
            </a:lvl1pPr>
            <a:lvl2pPr>
              <a:defRPr sz="1200"/>
            </a:lvl2pPr>
            <a:lvl3pPr>
              <a:defRPr sz="1000"/>
            </a:lvl3pPr>
            <a:lvl4pPr>
              <a:defRPr sz="900"/>
            </a:lvl4pPr>
            <a:lvl5pPr>
              <a:defRPr sz="900"/>
            </a:lvl5pPr>
          </a:lstStyle>
          <a:p>
            <a:pPr lvl="0" eaLnBrk="1" latinLnBrk="0" hangingPunct="1"/>
            <a:r>
              <a:rPr kumimoji="0" lang="ru-RU" smtClean="0"/>
              <a:t>Образец текста</a:t>
            </a:r>
          </a:p>
        </p:txBody>
      </p:sp>
      <p:sp>
        <p:nvSpPr>
          <p:cNvPr id="8" name="Дата 7"/>
          <p:cNvSpPr>
            <a:spLocks noGrp="1"/>
          </p:cNvSpPr>
          <p:nvPr>
            <p:ph type="dt" sz="half" idx="10"/>
          </p:nvPr>
        </p:nvSpPr>
        <p:spPr/>
        <p:txBody>
          <a:bodyPr/>
          <a:lstStyle/>
          <a:p>
            <a:fld id="{B4C71EC6-210F-42DE-9C53-41977AD35B3D}" type="datetimeFigureOut">
              <a:rPr lang="ru-RU" smtClean="0"/>
              <a:t>22.10.2021</a:t>
            </a:fld>
            <a:endParaRPr lang="ru-RU"/>
          </a:p>
        </p:txBody>
      </p:sp>
      <p:sp>
        <p:nvSpPr>
          <p:cNvPr id="9" name="Номер слайда 8"/>
          <p:cNvSpPr>
            <a:spLocks noGrp="1"/>
          </p:cNvSpPr>
          <p:nvPr>
            <p:ph type="sldNum" sz="quarter" idx="11"/>
          </p:nvPr>
        </p:nvSpPr>
        <p:spPr/>
        <p:txBody>
          <a:bodyPr/>
          <a:lstStyle/>
          <a:p>
            <a:fld id="{B19B0651-EE4F-4900-A07F-96A6BFA9D0F0}" type="slidenum">
              <a:rPr lang="ru-RU" smtClean="0"/>
              <a:t>‹#›</a:t>
            </a:fld>
            <a:endParaRPr lang="ru-RU"/>
          </a:p>
        </p:txBody>
      </p:sp>
      <p:sp>
        <p:nvSpPr>
          <p:cNvPr id="10" name="Нижний колонтитул 9"/>
          <p:cNvSpPr>
            <a:spLocks noGrp="1"/>
          </p:cNvSpPr>
          <p:nvPr>
            <p:ph type="ftr" sz="quarter" idx="12"/>
          </p:nvPr>
        </p:nvSpPr>
        <p:spPr/>
        <p:txBody>
          <a:bodyPr/>
          <a:lstStyle/>
          <a:p>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9" name="Текст 8"/>
          <p:cNvSpPr>
            <a:spLocks noGrp="1"/>
          </p:cNvSpPr>
          <p:nvPr>
            <p:ph type="body" idx="1"/>
          </p:nvPr>
        </p:nvSpPr>
        <p:spPr>
          <a:xfrm>
            <a:off x="457200" y="1447800"/>
            <a:ext cx="8229600" cy="4678363"/>
          </a:xfrm>
          <a:prstGeom prst="rect">
            <a:avLst/>
          </a:prstGeom>
        </p:spPr>
        <p:txBody>
          <a:bodyPr vert="horz">
            <a:normAutofit/>
          </a:bodyPr>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24" name="Дата 23"/>
          <p:cNvSpPr>
            <a:spLocks noGrp="1"/>
          </p:cNvSpPr>
          <p:nvPr>
            <p:ph type="dt" sz="half" idx="2"/>
          </p:nvPr>
        </p:nvSpPr>
        <p:spPr>
          <a:xfrm>
            <a:off x="5791200" y="6203667"/>
            <a:ext cx="2590800" cy="384048"/>
          </a:xfrm>
          <a:prstGeom prst="rect">
            <a:avLst/>
          </a:prstGeom>
        </p:spPr>
        <p:txBody>
          <a:bodyPr vert="horz" anchor="ctr" anchorCtr="0"/>
          <a:lstStyle>
            <a:lvl1pPr algn="l" eaLnBrk="1" latinLnBrk="0" hangingPunct="1">
              <a:defRPr kumimoji="0" sz="1200">
                <a:solidFill>
                  <a:schemeClr val="tx2"/>
                </a:solidFill>
              </a:defRPr>
            </a:lvl1pPr>
          </a:lstStyle>
          <a:p>
            <a:fld id="{B4C71EC6-210F-42DE-9C53-41977AD35B3D}" type="datetimeFigureOut">
              <a:rPr lang="ru-RU" smtClean="0"/>
              <a:t>22.10.2021</a:t>
            </a:fld>
            <a:endParaRPr lang="ru-RU"/>
          </a:p>
        </p:txBody>
      </p:sp>
      <p:sp>
        <p:nvSpPr>
          <p:cNvPr id="10" name="Нижний колонтитул 9"/>
          <p:cNvSpPr>
            <a:spLocks noGrp="1"/>
          </p:cNvSpPr>
          <p:nvPr>
            <p:ph type="ftr" sz="quarter" idx="3"/>
          </p:nvPr>
        </p:nvSpPr>
        <p:spPr>
          <a:xfrm>
            <a:off x="2133600" y="6203667"/>
            <a:ext cx="3581400" cy="384048"/>
          </a:xfrm>
          <a:prstGeom prst="rect">
            <a:avLst/>
          </a:prstGeom>
        </p:spPr>
        <p:txBody>
          <a:bodyPr vert="horz" anchor="ctr" anchorCtr="0"/>
          <a:lstStyle>
            <a:lvl1pPr algn="r" eaLnBrk="1" latinLnBrk="0" hangingPunct="1">
              <a:defRPr kumimoji="0" sz="1200">
                <a:solidFill>
                  <a:schemeClr val="tx2"/>
                </a:solidFill>
              </a:defRPr>
            </a:lvl1pPr>
          </a:lstStyle>
          <a:p>
            <a:endParaRPr lang="ru-RU"/>
          </a:p>
        </p:txBody>
      </p:sp>
      <p:sp>
        <p:nvSpPr>
          <p:cNvPr id="22" name="Номер слайда 21"/>
          <p:cNvSpPr>
            <a:spLocks noGrp="1"/>
          </p:cNvSpPr>
          <p:nvPr>
            <p:ph type="sldNum" sz="quarter" idx="4"/>
          </p:nvPr>
        </p:nvSpPr>
        <p:spPr>
          <a:xfrm>
            <a:off x="8410575" y="6181531"/>
            <a:ext cx="609600" cy="457200"/>
          </a:xfrm>
          <a:prstGeom prst="rect">
            <a:avLst/>
          </a:prstGeom>
          <a:noFill/>
        </p:spPr>
        <p:txBody>
          <a:bodyPr vert="horz" lIns="0" tIns="0" rIns="0" bIns="0" anchor="ctr" anchorCtr="0">
            <a:noAutofit/>
          </a:bodyPr>
          <a:lstStyle>
            <a:lvl1pPr algn="ctr" eaLnBrk="1" latinLnBrk="0" hangingPunct="1">
              <a:defRPr kumimoji="0" sz="1600" baseline="0">
                <a:solidFill>
                  <a:schemeClr val="tx2"/>
                </a:solidFill>
              </a:defRPr>
            </a:lvl1pPr>
          </a:lstStyle>
          <a:p>
            <a:fld id="{B19B0651-EE4F-4900-A07F-96A6BFA9D0F0}" type="slidenum">
              <a:rPr lang="ru-RU" smtClean="0"/>
              <a:t>‹#›</a:t>
            </a:fld>
            <a:endParaRPr lang="ru-RU"/>
          </a:p>
        </p:txBody>
      </p:sp>
      <p:sp>
        <p:nvSpPr>
          <p:cNvPr id="5" name="Заголовок 4"/>
          <p:cNvSpPr>
            <a:spLocks noGrp="1"/>
          </p:cNvSpPr>
          <p:nvPr>
            <p:ph type="title"/>
          </p:nvPr>
        </p:nvSpPr>
        <p:spPr>
          <a:xfrm>
            <a:off x="457200" y="152400"/>
            <a:ext cx="8229600" cy="1219200"/>
          </a:xfrm>
          <a:prstGeom prst="rect">
            <a:avLst/>
          </a:prstGeom>
          <a:ln w="6350" cap="rnd">
            <a:noFill/>
          </a:ln>
        </p:spPr>
        <p:txBody>
          <a:bodyPr vert="horz" anchor="b" anchorCtr="0">
            <a:normAutofit/>
          </a:bodyPr>
          <a:lstStyle/>
          <a:p>
            <a:r>
              <a:rPr kumimoji="0" lang="ru-RU" smtClean="0"/>
              <a:t>Образец заголовка</a:t>
            </a:r>
            <a:endParaRPr kumimoji="0" lang="en-US"/>
          </a:p>
        </p:txBody>
      </p:sp>
    </p:spTree>
  </p:cSld>
  <p:clrMap bg1="dk1" tx1="lt1" bg2="dk2" tx2="lt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lang="en-US" sz="4200" b="0" kern="1200" spc="-100" baseline="0" dirty="0">
          <a:ln w="3200">
            <a:solidFill>
              <a:schemeClr val="bg2">
                <a:shade val="75000"/>
                <a:alpha val="25000"/>
              </a:schemeClr>
            </a:solidFill>
            <a:prstDash val="solid"/>
            <a:round/>
          </a:ln>
          <a:solidFill>
            <a:srgbClr val="F9F9F9"/>
          </a:solidFill>
          <a:effectLst>
            <a:innerShdw blurRad="50800" dist="25400" dir="13500000">
              <a:prstClr val="black">
                <a:alpha val="70000"/>
              </a:prstClr>
            </a:innerShdw>
          </a:effectLst>
          <a:latin typeface="+mj-lt"/>
          <a:ea typeface="+mj-ea"/>
          <a:cs typeface="+mj-cs"/>
        </a:defRPr>
      </a:lvl1pPr>
    </p:titleStyle>
    <p:bodyStyle>
      <a:lvl1pPr marL="274320" indent="-274320" algn="l" rtl="0" eaLnBrk="1" latinLnBrk="0" hangingPunct="1">
        <a:spcBef>
          <a:spcPts val="600"/>
        </a:spcBef>
        <a:buClr>
          <a:schemeClr val="accent2"/>
        </a:buClr>
        <a:buSzPct val="85000"/>
        <a:buFont typeface="Wingdings 2"/>
        <a:buChar char=""/>
        <a:defRPr kumimoji="0" sz="2600" kern="1200">
          <a:solidFill>
            <a:schemeClr val="tx1"/>
          </a:solidFill>
          <a:latin typeface="+mn-lt"/>
          <a:ea typeface="+mn-ea"/>
          <a:cs typeface="+mn-cs"/>
        </a:defRPr>
      </a:lvl1pPr>
      <a:lvl2pPr marL="640080" indent="-274320" algn="l" rtl="0" eaLnBrk="1" latinLnBrk="0" hangingPunct="1">
        <a:spcBef>
          <a:spcPts val="300"/>
        </a:spcBef>
        <a:buClr>
          <a:schemeClr val="accent2">
            <a:shade val="75000"/>
          </a:schemeClr>
        </a:buClr>
        <a:buSzPct val="85000"/>
        <a:buFont typeface="Wingdings 2"/>
        <a:buChar char=""/>
        <a:defRPr kumimoji="0" sz="2400" kern="1200">
          <a:solidFill>
            <a:schemeClr val="tx2"/>
          </a:solidFill>
          <a:latin typeface="+mn-lt"/>
          <a:ea typeface="+mn-ea"/>
          <a:cs typeface="+mn-cs"/>
        </a:defRPr>
      </a:lvl2pPr>
      <a:lvl3pPr marL="1005840" indent="-228600" algn="l" rtl="0" eaLnBrk="1" latinLnBrk="0" hangingPunct="1">
        <a:spcBef>
          <a:spcPts val="300"/>
        </a:spcBef>
        <a:buClr>
          <a:schemeClr val="accent2">
            <a:shade val="50000"/>
          </a:schemeClr>
        </a:buClr>
        <a:buSzPct val="85000"/>
        <a:buFont typeface="Wingdings 2"/>
        <a:buChar char=""/>
        <a:defRPr kumimoji="0" sz="2100" kern="1200">
          <a:solidFill>
            <a:schemeClr val="tx1"/>
          </a:solidFill>
          <a:latin typeface="+mn-lt"/>
          <a:ea typeface="+mn-ea"/>
          <a:cs typeface="+mn-cs"/>
        </a:defRPr>
      </a:lvl3pPr>
      <a:lvl4pPr marL="1280160" indent="-228600" algn="l" rtl="0" eaLnBrk="1" latinLnBrk="0" hangingPunct="1">
        <a:spcBef>
          <a:spcPts val="300"/>
        </a:spcBef>
        <a:buClr>
          <a:schemeClr val="accent2">
            <a:shade val="75000"/>
          </a:schemeClr>
        </a:buClr>
        <a:buSzPct val="85000"/>
        <a:buFont typeface="Wingdings 2" pitchFamily="18" charset="2"/>
        <a:buChar char=""/>
        <a:defRPr kumimoji="0" sz="1900" kern="1200">
          <a:solidFill>
            <a:schemeClr val="tx1"/>
          </a:solidFill>
          <a:latin typeface="+mn-lt"/>
          <a:ea typeface="+mn-ea"/>
          <a:cs typeface="+mn-cs"/>
        </a:defRPr>
      </a:lvl4pPr>
      <a:lvl5pPr marL="1554480" indent="-228600" algn="l" rtl="0" eaLnBrk="1" latinLnBrk="0" hangingPunct="1">
        <a:spcBef>
          <a:spcPts val="340"/>
        </a:spcBef>
        <a:buClr>
          <a:schemeClr val="accent2">
            <a:shade val="75000"/>
          </a:schemeClr>
        </a:buClr>
        <a:buSzPct val="85000"/>
        <a:buFont typeface="Wingdings 2" pitchFamily="18" charset="2"/>
        <a:buChar char=""/>
        <a:defRPr kumimoji="0" sz="1600" kern="1200">
          <a:solidFill>
            <a:schemeClr val="tx1"/>
          </a:solidFill>
          <a:latin typeface="+mn-lt"/>
          <a:ea typeface="+mn-ea"/>
          <a:cs typeface="+mn-cs"/>
        </a:defRPr>
      </a:lvl5pPr>
      <a:lvl6pPr marL="1828800" indent="-228600" algn="l" rtl="0" eaLnBrk="1" latinLnBrk="0" hangingPunct="1">
        <a:spcBef>
          <a:spcPts val="340"/>
        </a:spcBef>
        <a:buClr>
          <a:schemeClr val="accent2">
            <a:shade val="75000"/>
          </a:schemeClr>
        </a:buClr>
        <a:buSzPct val="85000"/>
        <a:buFont typeface="Wingdings 2" pitchFamily="18" charset="2"/>
        <a:buChar char="?"/>
        <a:defRPr kumimoji="0" sz="1700" kern="1200">
          <a:solidFill>
            <a:schemeClr val="tx1"/>
          </a:solidFill>
          <a:latin typeface="+mn-lt"/>
          <a:ea typeface="+mn-ea"/>
          <a:cs typeface="+mn-cs"/>
        </a:defRPr>
      </a:lvl6pPr>
      <a:lvl7pPr marL="2011680" indent="-182880" algn="l" rtl="0" eaLnBrk="1" latinLnBrk="0" hangingPunct="1">
        <a:spcBef>
          <a:spcPts val="340"/>
        </a:spcBef>
        <a:buClr>
          <a:schemeClr val="accent2">
            <a:shade val="75000"/>
          </a:schemeClr>
        </a:buClr>
        <a:buSzPct val="85000"/>
        <a:buFont typeface="Wingdings 2" pitchFamily="18" charset="2"/>
        <a:buChar char="?"/>
        <a:defRPr kumimoji="0" sz="1600" kern="1200" baseline="0">
          <a:solidFill>
            <a:schemeClr val="tx1"/>
          </a:solidFill>
          <a:latin typeface="+mn-lt"/>
          <a:ea typeface="+mn-ea"/>
          <a:cs typeface="+mn-cs"/>
        </a:defRPr>
      </a:lvl7pPr>
      <a:lvl8pPr marL="228600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8pPr>
      <a:lvl9pPr marL="256032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2.xml"/><Relationship Id="rId5" Type="http://schemas.openxmlformats.org/officeDocument/2006/relationships/image" Target="../media/image8.jpeg"/><Relationship Id="rId4" Type="http://schemas.openxmlformats.org/officeDocument/2006/relationships/image" Target="../media/image7.jpe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611560" y="620688"/>
            <a:ext cx="8064896" cy="1446550"/>
          </a:xfrm>
          <a:prstGeom prst="rect">
            <a:avLst/>
          </a:prstGeom>
          <a:noFill/>
        </p:spPr>
        <p:txBody>
          <a:bodyPr wrap="square" rtlCol="0">
            <a:spAutoFit/>
          </a:bodyPr>
          <a:lstStyle/>
          <a:p>
            <a:pPr algn="ctr"/>
            <a:r>
              <a:rPr lang="ru-RU" sz="4400" b="1" dirty="0" smtClean="0">
                <a:solidFill>
                  <a:sysClr val="windowText" lastClr="000000"/>
                </a:solidFill>
                <a:effectLst>
                  <a:outerShdw blurRad="38100" dist="38100" dir="2700000" algn="tl">
                    <a:srgbClr val="000000">
                      <a:alpha val="43137"/>
                    </a:srgbClr>
                  </a:outerShdw>
                </a:effectLst>
                <a:latin typeface="Monotype Corsiva" panose="03010101010201010101" pitchFamily="66" charset="0"/>
              </a:rPr>
              <a:t>Родительский час-лекторий</a:t>
            </a:r>
          </a:p>
          <a:p>
            <a:pPr algn="ctr"/>
            <a:r>
              <a:rPr lang="ru-RU" sz="4400" b="1" dirty="0" smtClean="0">
                <a:solidFill>
                  <a:sysClr val="windowText" lastClr="000000"/>
                </a:solidFill>
                <a:effectLst>
                  <a:outerShdw blurRad="38100" dist="38100" dir="2700000" algn="tl">
                    <a:srgbClr val="000000">
                      <a:alpha val="43137"/>
                    </a:srgbClr>
                  </a:outerShdw>
                </a:effectLst>
                <a:latin typeface="Monotype Corsiva" panose="03010101010201010101" pitchFamily="66" charset="0"/>
              </a:rPr>
              <a:t> «Профилактика семейного насилия»</a:t>
            </a:r>
            <a:endParaRPr lang="ru-RU" sz="4400" b="1" dirty="0">
              <a:solidFill>
                <a:sysClr val="windowText" lastClr="000000"/>
              </a:solidFill>
              <a:effectLst>
                <a:outerShdw blurRad="38100" dist="38100" dir="2700000" algn="tl">
                  <a:srgbClr val="000000">
                    <a:alpha val="43137"/>
                  </a:srgbClr>
                </a:outerShdw>
              </a:effectLst>
              <a:latin typeface="Monotype Corsiva" panose="03010101010201010101" pitchFamily="66" charset="0"/>
            </a:endParaRPr>
          </a:p>
        </p:txBody>
      </p:sp>
      <p:pic>
        <p:nvPicPr>
          <p:cNvPr id="7" name="Picture 2"/>
          <p:cNvPicPr>
            <a:picLocks noChangeAspect="1" noChangeArrowheads="1"/>
          </p:cNvPicPr>
          <p:nvPr/>
        </p:nvPicPr>
        <p:blipFill>
          <a:blip r:embed="rId2" cstate="print"/>
          <a:srcRect/>
          <a:stretch>
            <a:fillRect/>
          </a:stretch>
        </p:blipFill>
        <p:spPr bwMode="auto">
          <a:xfrm>
            <a:off x="2699792" y="2492896"/>
            <a:ext cx="3707904" cy="3345884"/>
          </a:xfrm>
          <a:prstGeom prst="roundRect">
            <a:avLst>
              <a:gd name="adj" fmla="val 16667"/>
            </a:avLst>
          </a:prstGeom>
          <a:ln>
            <a:no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p:spPr>
      </p:pic>
    </p:spTree>
    <p:extLst>
      <p:ext uri="{BB962C8B-B14F-4D97-AF65-F5344CB8AC3E}">
        <p14:creationId xmlns:p14="http://schemas.microsoft.com/office/powerpoint/2010/main" val="34842049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323528" y="260648"/>
            <a:ext cx="8352928" cy="5909310"/>
          </a:xfrm>
          <a:prstGeom prst="rect">
            <a:avLst/>
          </a:prstGeom>
          <a:noFill/>
        </p:spPr>
        <p:txBody>
          <a:bodyPr wrap="square" rtlCol="0">
            <a:spAutoFit/>
          </a:bodyPr>
          <a:lstStyle/>
          <a:p>
            <a:pPr algn="ctr"/>
            <a:r>
              <a:rPr lang="ru-RU" b="1" u="sng" dirty="0" smtClean="0">
                <a:solidFill>
                  <a:schemeClr val="bg1"/>
                </a:solidFill>
                <a:latin typeface="Times New Roman" panose="02020603050405020304" pitchFamily="18" charset="0"/>
                <a:cs typeface="Times New Roman" panose="02020603050405020304" pitchFamily="18" charset="0"/>
              </a:rPr>
              <a:t>Рекомендации </a:t>
            </a:r>
            <a:r>
              <a:rPr lang="ru-RU" b="1" u="sng" dirty="0">
                <a:solidFill>
                  <a:schemeClr val="bg1"/>
                </a:solidFill>
                <a:latin typeface="Times New Roman" panose="02020603050405020304" pitchFamily="18" charset="0"/>
                <a:cs typeface="Times New Roman" panose="02020603050405020304" pitchFamily="18" charset="0"/>
              </a:rPr>
              <a:t>родителям.</a:t>
            </a:r>
            <a:endParaRPr lang="ru-RU" dirty="0">
              <a:solidFill>
                <a:schemeClr val="bg1"/>
              </a:solidFill>
              <a:latin typeface="Times New Roman" panose="02020603050405020304" pitchFamily="18" charset="0"/>
              <a:cs typeface="Times New Roman" panose="02020603050405020304" pitchFamily="18" charset="0"/>
            </a:endParaRPr>
          </a:p>
          <a:p>
            <a:pPr algn="ctr"/>
            <a:r>
              <a:rPr lang="ru-RU" dirty="0">
                <a:solidFill>
                  <a:schemeClr val="bg1"/>
                </a:solidFill>
                <a:latin typeface="Times New Roman" panose="02020603050405020304" pitchFamily="18" charset="0"/>
                <a:cs typeface="Times New Roman" panose="02020603050405020304" pitchFamily="18" charset="0"/>
              </a:rPr>
              <a:t>Внимание! Перед тем,  как взяться за ремень или </a:t>
            </a:r>
            <a:r>
              <a:rPr lang="ru-RU" dirty="0" smtClean="0">
                <a:solidFill>
                  <a:schemeClr val="bg1"/>
                </a:solidFill>
                <a:latin typeface="Times New Roman" panose="02020603050405020304" pitchFamily="18" charset="0"/>
                <a:cs typeface="Times New Roman" panose="02020603050405020304" pitchFamily="18" charset="0"/>
              </a:rPr>
              <a:t>нанося ребенку </a:t>
            </a:r>
            <a:r>
              <a:rPr lang="ru-RU" dirty="0">
                <a:solidFill>
                  <a:schemeClr val="bg1"/>
                </a:solidFill>
                <a:latin typeface="Times New Roman" panose="02020603050405020304" pitchFamily="18" charset="0"/>
                <a:cs typeface="Times New Roman" panose="02020603050405020304" pitchFamily="18" charset="0"/>
              </a:rPr>
              <a:t>оскорбления:</a:t>
            </a:r>
          </a:p>
          <a:p>
            <a:pPr marL="285750" indent="-285750" algn="just">
              <a:buFont typeface="Arial" panose="020B0604020202020204" pitchFamily="34" charset="0"/>
              <a:buChar char="•"/>
            </a:pPr>
            <a:r>
              <a:rPr lang="ru-RU" dirty="0" smtClean="0">
                <a:solidFill>
                  <a:schemeClr val="bg1"/>
                </a:solidFill>
                <a:latin typeface="Times New Roman" panose="02020603050405020304" pitchFamily="18" charset="0"/>
                <a:cs typeface="Times New Roman" panose="02020603050405020304" pitchFamily="18" charset="0"/>
              </a:rPr>
              <a:t>Остановитесь </a:t>
            </a:r>
            <a:r>
              <a:rPr lang="ru-RU" dirty="0">
                <a:solidFill>
                  <a:schemeClr val="bg1"/>
                </a:solidFill>
                <a:latin typeface="Times New Roman" panose="02020603050405020304" pitchFamily="18" charset="0"/>
                <a:cs typeface="Times New Roman" panose="02020603050405020304" pitchFamily="18" charset="0"/>
              </a:rPr>
              <a:t>и проанализируйте, отчего ваш ребе­нок ведет себя так, как вам не хочется. Не действуйте сго­ряча!</a:t>
            </a:r>
          </a:p>
          <a:p>
            <a:pPr marL="285750" indent="-285750" algn="just">
              <a:buFont typeface="Arial" panose="020B0604020202020204" pitchFamily="34" charset="0"/>
              <a:buChar char="•"/>
            </a:pPr>
            <a:r>
              <a:rPr lang="ru-RU" dirty="0" smtClean="0">
                <a:solidFill>
                  <a:schemeClr val="bg1"/>
                </a:solidFill>
                <a:latin typeface="Times New Roman" panose="02020603050405020304" pitchFamily="18" charset="0"/>
                <a:cs typeface="Times New Roman" panose="02020603050405020304" pitchFamily="18" charset="0"/>
              </a:rPr>
              <a:t>Подумайте</a:t>
            </a:r>
            <a:r>
              <a:rPr lang="ru-RU" dirty="0">
                <a:solidFill>
                  <a:schemeClr val="bg1"/>
                </a:solidFill>
                <a:latin typeface="Times New Roman" panose="02020603050405020304" pitchFamily="18" charset="0"/>
                <a:cs typeface="Times New Roman" panose="02020603050405020304" pitchFamily="18" charset="0"/>
              </a:rPr>
              <a:t>, не требуете ли вы от ребенка слишком многого.</a:t>
            </a:r>
          </a:p>
          <a:p>
            <a:pPr marL="285750" indent="-285750" algn="just">
              <a:buFont typeface="Arial" panose="020B0604020202020204" pitchFamily="34" charset="0"/>
              <a:buChar char="•"/>
            </a:pPr>
            <a:r>
              <a:rPr lang="ru-RU" dirty="0" smtClean="0">
                <a:solidFill>
                  <a:schemeClr val="bg1"/>
                </a:solidFill>
                <a:latin typeface="Times New Roman" panose="02020603050405020304" pitchFamily="18" charset="0"/>
                <a:cs typeface="Times New Roman" panose="02020603050405020304" pitchFamily="18" charset="0"/>
              </a:rPr>
              <a:t>Подумайте</a:t>
            </a:r>
            <a:r>
              <a:rPr lang="ru-RU" dirty="0">
                <a:solidFill>
                  <a:schemeClr val="bg1"/>
                </a:solidFill>
                <a:latin typeface="Times New Roman" panose="02020603050405020304" pitchFamily="18" charset="0"/>
                <a:cs typeface="Times New Roman" panose="02020603050405020304" pitchFamily="18" charset="0"/>
              </a:rPr>
              <a:t>: может быть, поступок ребенка, за кото­рый вы его наказываете, - это сигнал тревоги, говорящий, что ребенок попал в трудную ситуацию.</a:t>
            </a:r>
          </a:p>
          <a:p>
            <a:pPr marL="285750" indent="-285750" algn="just">
              <a:buFont typeface="Arial" panose="020B0604020202020204" pitchFamily="34" charset="0"/>
              <a:buChar char="•"/>
            </a:pPr>
            <a:r>
              <a:rPr lang="ru-RU" dirty="0" smtClean="0">
                <a:solidFill>
                  <a:schemeClr val="bg1"/>
                </a:solidFill>
                <a:latin typeface="Times New Roman" panose="02020603050405020304" pitchFamily="18" charset="0"/>
                <a:cs typeface="Times New Roman" panose="02020603050405020304" pitchFamily="18" charset="0"/>
              </a:rPr>
              <a:t>Помните</a:t>
            </a:r>
            <a:r>
              <a:rPr lang="ru-RU" dirty="0">
                <a:solidFill>
                  <a:schemeClr val="bg1"/>
                </a:solidFill>
                <a:latin typeface="Times New Roman" panose="02020603050405020304" pitchFamily="18" charset="0"/>
                <a:cs typeface="Times New Roman" panose="02020603050405020304" pitchFamily="18" charset="0"/>
              </a:rPr>
              <a:t>, что вы можете помочь своему ребенку, под­держать его, не прибегая к физическому наказанию.</a:t>
            </a:r>
          </a:p>
          <a:p>
            <a:endParaRPr lang="ru-RU" dirty="0" smtClean="0"/>
          </a:p>
          <a:p>
            <a:endParaRPr lang="ru-RU" dirty="0"/>
          </a:p>
          <a:p>
            <a:endParaRPr lang="ru-RU" dirty="0" smtClean="0"/>
          </a:p>
          <a:p>
            <a:endParaRPr lang="ru-RU" dirty="0"/>
          </a:p>
          <a:p>
            <a:endParaRPr lang="ru-RU" dirty="0" smtClean="0"/>
          </a:p>
          <a:p>
            <a:endParaRPr lang="ru-RU" dirty="0"/>
          </a:p>
          <a:p>
            <a:pPr lvl="0" algn="ctr"/>
            <a:endParaRPr lang="ru-RU" dirty="0" smtClean="0">
              <a:solidFill>
                <a:schemeClr val="bg1"/>
              </a:solidFill>
            </a:endParaRPr>
          </a:p>
          <a:p>
            <a:pPr lvl="0" algn="ctr"/>
            <a:r>
              <a:rPr lang="ru-RU" dirty="0" smtClean="0">
                <a:solidFill>
                  <a:schemeClr val="bg1"/>
                </a:solidFill>
              </a:rPr>
              <a:t>Не </a:t>
            </a:r>
            <a:r>
              <a:rPr lang="ru-RU" dirty="0">
                <a:solidFill>
                  <a:schemeClr val="bg1"/>
                </a:solidFill>
              </a:rPr>
              <a:t>пытайтесь сделать из ребёнка самого-самого.</a:t>
            </a:r>
          </a:p>
          <a:p>
            <a:pPr lvl="0" algn="ctr"/>
            <a:r>
              <a:rPr lang="ru-RU" dirty="0">
                <a:solidFill>
                  <a:schemeClr val="bg1"/>
                </a:solidFill>
              </a:rPr>
              <a:t>Не сравнивайте вслух ребёнка с другими детьми.</a:t>
            </a:r>
          </a:p>
          <a:p>
            <a:pPr lvl="0" algn="ctr"/>
            <a:r>
              <a:rPr lang="ru-RU" dirty="0">
                <a:solidFill>
                  <a:schemeClr val="bg1"/>
                </a:solidFill>
              </a:rPr>
              <a:t>Избегайте свидетелей</a:t>
            </a:r>
            <a:r>
              <a:rPr lang="ru-RU" i="1" dirty="0">
                <a:solidFill>
                  <a:schemeClr val="bg1"/>
                </a:solidFill>
              </a:rPr>
              <a:t>.</a:t>
            </a:r>
            <a:endParaRPr lang="ru-RU" dirty="0">
              <a:solidFill>
                <a:schemeClr val="bg1"/>
              </a:solidFill>
            </a:endParaRPr>
          </a:p>
          <a:p>
            <a:pPr lvl="0" algn="ctr"/>
            <a:r>
              <a:rPr lang="ru-RU" dirty="0">
                <a:solidFill>
                  <a:schemeClr val="bg1"/>
                </a:solidFill>
              </a:rPr>
              <a:t>Перестаньте шантажировать.</a:t>
            </a:r>
          </a:p>
          <a:p>
            <a:endParaRPr lang="ru-RU" dirty="0"/>
          </a:p>
        </p:txBody>
      </p:sp>
      <p:pic>
        <p:nvPicPr>
          <p:cNvPr id="3" name="Picture 3"/>
          <p:cNvPicPr>
            <a:picLocks noGrp="1" noChangeAspect="1" noChangeArrowheads="1"/>
          </p:cNvPicPr>
          <p:nvPr>
            <p:ph sz="half" idx="4294967295"/>
          </p:nvPr>
        </p:nvPicPr>
        <p:blipFill>
          <a:blip r:embed="rId2" cstate="print"/>
          <a:stretch>
            <a:fillRect/>
          </a:stretch>
        </p:blipFill>
        <p:spPr bwMode="auto">
          <a:xfrm>
            <a:off x="5076056" y="2636912"/>
            <a:ext cx="2843808" cy="1912122"/>
          </a:xfrm>
          <a:prstGeom prst="roundRect">
            <a:avLst>
              <a:gd name="adj" fmla="val 16667"/>
            </a:avLst>
          </a:prstGeom>
          <a:ln>
            <a:no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p:spPr>
      </p:pic>
      <p:pic>
        <p:nvPicPr>
          <p:cNvPr id="6" name="Picture 7" descr="lebedeva168"/>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979712" y="2822238"/>
            <a:ext cx="2520280" cy="188236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02198813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611560" y="908720"/>
            <a:ext cx="7704856" cy="3754874"/>
          </a:xfrm>
          <a:prstGeom prst="rect">
            <a:avLst/>
          </a:prstGeom>
          <a:noFill/>
        </p:spPr>
        <p:txBody>
          <a:bodyPr wrap="square" rtlCol="0">
            <a:spAutoFit/>
          </a:bodyPr>
          <a:lstStyle/>
          <a:p>
            <a:pPr algn="ctr"/>
            <a:r>
              <a:rPr lang="ru-RU" sz="4400" b="1" u="sng" dirty="0">
                <a:solidFill>
                  <a:srgbClr val="FF0000"/>
                </a:solidFill>
                <a:effectLst>
                  <a:outerShdw blurRad="38100" dist="38100" dir="2700000" algn="tl">
                    <a:srgbClr val="000000">
                      <a:alpha val="43137"/>
                    </a:srgbClr>
                  </a:outerShdw>
                </a:effectLst>
                <a:latin typeface="Monotype Corsiva" panose="03010101010201010101" pitchFamily="66" charset="0"/>
                <a:cs typeface="Times New Roman" panose="02020603050405020304" pitchFamily="18" charset="0"/>
              </a:rPr>
              <a:t>Любой вид жестокого обращения с детьми нарушает физическое и психическое здоровье ребенка, мешает его полноценному развитию.</a:t>
            </a:r>
            <a:endParaRPr lang="ru-RU" sz="4400" dirty="0">
              <a:solidFill>
                <a:srgbClr val="FF0000"/>
              </a:solidFill>
              <a:effectLst>
                <a:outerShdw blurRad="38100" dist="38100" dir="2700000" algn="tl">
                  <a:srgbClr val="000000">
                    <a:alpha val="43137"/>
                  </a:srgbClr>
                </a:outerShdw>
              </a:effectLst>
              <a:latin typeface="Monotype Corsiva" panose="03010101010201010101" pitchFamily="66" charset="0"/>
              <a:cs typeface="Times New Roman" panose="02020603050405020304" pitchFamily="18" charset="0"/>
            </a:endParaRPr>
          </a:p>
          <a:p>
            <a:endParaRPr lang="ru-RU"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348944823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Подзаголовок 6"/>
          <p:cNvSpPr>
            <a:spLocks noGrp="1"/>
          </p:cNvSpPr>
          <p:nvPr>
            <p:ph type="subTitle" idx="1"/>
          </p:nvPr>
        </p:nvSpPr>
        <p:spPr>
          <a:xfrm>
            <a:off x="1691680" y="2132856"/>
            <a:ext cx="5760640" cy="3600400"/>
          </a:xfrm>
        </p:spPr>
        <p:txBody>
          <a:bodyPr>
            <a:noAutofit/>
          </a:bodyPr>
          <a:lstStyle/>
          <a:p>
            <a:pPr algn="l"/>
            <a:r>
              <a:rPr lang="ru-RU" b="1" i="1" dirty="0"/>
              <a:t>Покинут  счастьем будет тот, </a:t>
            </a:r>
          </a:p>
          <a:p>
            <a:pPr algn="l"/>
            <a:r>
              <a:rPr lang="ru-RU" b="1" i="1" dirty="0" smtClean="0"/>
              <a:t>Кого </a:t>
            </a:r>
            <a:r>
              <a:rPr lang="ru-RU" b="1" i="1" dirty="0"/>
              <a:t>ребёнком плохо воспитали, </a:t>
            </a:r>
          </a:p>
          <a:p>
            <a:pPr algn="l"/>
            <a:r>
              <a:rPr lang="ru-RU" b="1" i="1" dirty="0" smtClean="0"/>
              <a:t>Побег </a:t>
            </a:r>
            <a:r>
              <a:rPr lang="ru-RU" b="1" i="1" dirty="0"/>
              <a:t>зелёный выпрямить </a:t>
            </a:r>
            <a:r>
              <a:rPr lang="ru-RU" b="1" i="1" dirty="0" smtClean="0"/>
              <a:t>легко, </a:t>
            </a:r>
          </a:p>
          <a:p>
            <a:pPr algn="l"/>
            <a:r>
              <a:rPr lang="ru-RU" b="1" i="1" dirty="0" smtClean="0"/>
              <a:t>Сухую ветвь один огонь исправит. </a:t>
            </a:r>
          </a:p>
          <a:p>
            <a:pPr algn="r"/>
            <a:r>
              <a:rPr lang="ru-RU" b="1" i="1" dirty="0" smtClean="0"/>
              <a:t> Саади</a:t>
            </a:r>
            <a:endParaRPr lang="ru-RU" b="1" i="1" dirty="0"/>
          </a:p>
          <a:p>
            <a:endParaRPr lang="ru-RU" sz="3600" b="1" dirty="0"/>
          </a:p>
        </p:txBody>
      </p:sp>
      <p:sp>
        <p:nvSpPr>
          <p:cNvPr id="8" name="Прямоугольник 7"/>
          <p:cNvSpPr/>
          <p:nvPr/>
        </p:nvSpPr>
        <p:spPr>
          <a:xfrm>
            <a:off x="174536" y="-58112"/>
            <a:ext cx="8640960" cy="1938992"/>
          </a:xfrm>
          <a:prstGeom prst="rect">
            <a:avLst/>
          </a:prstGeom>
          <a:noFill/>
        </p:spPr>
        <p:txBody>
          <a:bodyPr wrap="square" lIns="91440" tIns="45720" rIns="91440" bIns="45720">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en-US" sz="6000"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a:t>
            </a:r>
            <a:r>
              <a:rPr lang="ru-RU" sz="6000" b="1" cap="none" spc="0"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Нет</a:t>
            </a:r>
            <a:r>
              <a:rPr lang="en-US" sz="6000" b="1" cap="none" spc="0"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a:t>
            </a:r>
            <a:endParaRPr lang="ru-RU" sz="6000" b="1" cap="none" spc="0"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endParaRPr>
          </a:p>
          <a:p>
            <a:pPr algn="ctr"/>
            <a:r>
              <a:rPr lang="ru-RU" sz="6000" b="1" cap="none" spc="0"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насилию в семье</a:t>
            </a:r>
            <a:endParaRPr lang="ru-RU" sz="6000" b="1" cap="none" spc="0"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endParaRPr>
          </a:p>
        </p:txBody>
      </p:sp>
      <p:sp>
        <p:nvSpPr>
          <p:cNvPr id="4" name="Прямоугольник 3"/>
          <p:cNvSpPr/>
          <p:nvPr/>
        </p:nvSpPr>
        <p:spPr>
          <a:xfrm>
            <a:off x="395536" y="4400506"/>
            <a:ext cx="4572000" cy="1477328"/>
          </a:xfrm>
          <a:prstGeom prst="rect">
            <a:avLst/>
          </a:prstGeom>
        </p:spPr>
        <p:txBody>
          <a:bodyPr>
            <a:spAutoFit/>
          </a:bodyPr>
          <a:lstStyle/>
          <a:p>
            <a:pPr algn="just"/>
            <a:r>
              <a:rPr lang="ru-RU" dirty="0">
                <a:solidFill>
                  <a:schemeClr val="bg1"/>
                </a:solidFill>
                <a:latin typeface="Times New Roman" panose="02020603050405020304" pitchFamily="18" charset="0"/>
                <a:cs typeface="Times New Roman" panose="02020603050405020304" pitchFamily="18" charset="0"/>
              </a:rPr>
              <a:t>Жестокое обращение с детьми (насилие) - это любое поведение по отношении к ребёнку, которое нарушает его физическое или психическое благополучие, ставя под угрозу состояние его здоровья и развития.</a:t>
            </a:r>
          </a:p>
        </p:txBody>
      </p:sp>
      <p:pic>
        <p:nvPicPr>
          <p:cNvPr id="10" name="Picture 3" descr="C:\Users\ВИКТОР\Desktop\Педагог-психолог 2017-2018\сентябрь\Лекторий 20.09.2017\82555_590x371.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430958" y="4365415"/>
            <a:ext cx="2883446" cy="1813150"/>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a:extLst/>
        </p:spPr>
      </p:pic>
    </p:spTree>
    <p:extLst>
      <p:ext uri="{BB962C8B-B14F-4D97-AF65-F5344CB8AC3E}">
        <p14:creationId xmlns:p14="http://schemas.microsoft.com/office/powerpoint/2010/main" val="6982700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1000"/>
                                        <p:tgtEl>
                                          <p:spTgt spid="8"/>
                                        </p:tgtEl>
                                      </p:cBhvr>
                                    </p:animEffect>
                                    <p:anim calcmode="lin" valueType="num">
                                      <p:cBhvr>
                                        <p:cTn id="8" dur="1000" fill="hold"/>
                                        <p:tgtEl>
                                          <p:spTgt spid="8"/>
                                        </p:tgtEl>
                                        <p:attrNameLst>
                                          <p:attrName>ppt_x</p:attrName>
                                        </p:attrNameLst>
                                      </p:cBhvr>
                                      <p:tavLst>
                                        <p:tav tm="0">
                                          <p:val>
                                            <p:strVal val="#ppt_x"/>
                                          </p:val>
                                        </p:tav>
                                        <p:tav tm="100000">
                                          <p:val>
                                            <p:strVal val="#ppt_x"/>
                                          </p:val>
                                        </p:tav>
                                      </p:tavLst>
                                    </p:anim>
                                    <p:anim calcmode="lin" valueType="num">
                                      <p:cBhvr>
                                        <p:cTn id="9" dur="1000" fill="hold"/>
                                        <p:tgtEl>
                                          <p:spTgt spid="8"/>
                                        </p:tgtEl>
                                        <p:attrNameLst>
                                          <p:attrName>ppt_y</p:attrName>
                                        </p:attrNameLst>
                                      </p:cBhvr>
                                      <p:tavLst>
                                        <p:tav tm="0">
                                          <p:val>
                                            <p:strVal val="#ppt_y+.1"/>
                                          </p:val>
                                        </p:tav>
                                        <p:tav tm="100000">
                                          <p:val>
                                            <p:strVal val="#ppt_y"/>
                                          </p:val>
                                        </p:tav>
                                      </p:tavLst>
                                    </p:anim>
                                  </p:childTnLst>
                                </p:cTn>
                              </p:par>
                            </p:childTnLst>
                          </p:cTn>
                        </p:par>
                        <p:par>
                          <p:cTn id="10" fill="hold">
                            <p:stCondLst>
                              <p:cond delay="1000"/>
                            </p:stCondLst>
                            <p:childTnLst>
                              <p:par>
                                <p:cTn id="11" presetID="10" presetClass="entr" presetSubtype="0" fill="hold" grpId="0" nodeType="afterEffect">
                                  <p:stCondLst>
                                    <p:cond delay="0"/>
                                  </p:stCondLst>
                                  <p:iterate type="wd">
                                    <p:tmPct val="10000"/>
                                  </p:iterate>
                                  <p:childTnLst>
                                    <p:set>
                                      <p:cBhvr>
                                        <p:cTn id="12" dur="1" fill="hold">
                                          <p:stCondLst>
                                            <p:cond delay="0"/>
                                          </p:stCondLst>
                                        </p:cTn>
                                        <p:tgtEl>
                                          <p:spTgt spid="7">
                                            <p:txEl>
                                              <p:pRg st="0" end="0"/>
                                            </p:txEl>
                                          </p:spTgt>
                                        </p:tgtEl>
                                        <p:attrNameLst>
                                          <p:attrName>style.visibility</p:attrName>
                                        </p:attrNameLst>
                                      </p:cBhvr>
                                      <p:to>
                                        <p:strVal val="visible"/>
                                      </p:to>
                                    </p:set>
                                    <p:animEffect transition="in" filter="fade">
                                      <p:cBhvr>
                                        <p:cTn id="13" dur="2000"/>
                                        <p:tgtEl>
                                          <p:spTgt spid="7">
                                            <p:txEl>
                                              <p:pRg st="0" end="0"/>
                                            </p:txEl>
                                          </p:spTgt>
                                        </p:tgtEl>
                                      </p:cBhvr>
                                    </p:animEffect>
                                  </p:childTnLst>
                                </p:cTn>
                              </p:par>
                            </p:childTnLst>
                          </p:cTn>
                        </p:par>
                        <p:par>
                          <p:cTn id="14" fill="hold">
                            <p:stCondLst>
                              <p:cond delay="3800"/>
                            </p:stCondLst>
                            <p:childTnLst>
                              <p:par>
                                <p:cTn id="15" presetID="10" presetClass="entr" presetSubtype="0" fill="hold" grpId="0" nodeType="afterEffect">
                                  <p:stCondLst>
                                    <p:cond delay="0"/>
                                  </p:stCondLst>
                                  <p:iterate type="wd">
                                    <p:tmPct val="10000"/>
                                  </p:iterate>
                                  <p:childTnLst>
                                    <p:set>
                                      <p:cBhvr>
                                        <p:cTn id="16" dur="1" fill="hold">
                                          <p:stCondLst>
                                            <p:cond delay="0"/>
                                          </p:stCondLst>
                                        </p:cTn>
                                        <p:tgtEl>
                                          <p:spTgt spid="7">
                                            <p:txEl>
                                              <p:pRg st="1" end="1"/>
                                            </p:txEl>
                                          </p:spTgt>
                                        </p:tgtEl>
                                        <p:attrNameLst>
                                          <p:attrName>style.visibility</p:attrName>
                                        </p:attrNameLst>
                                      </p:cBhvr>
                                      <p:to>
                                        <p:strVal val="visible"/>
                                      </p:to>
                                    </p:set>
                                    <p:animEffect transition="in" filter="fade">
                                      <p:cBhvr>
                                        <p:cTn id="17" dur="2000"/>
                                        <p:tgtEl>
                                          <p:spTgt spid="7">
                                            <p:txEl>
                                              <p:pRg st="1" end="1"/>
                                            </p:txEl>
                                          </p:spTgt>
                                        </p:tgtEl>
                                      </p:cBhvr>
                                    </p:animEffect>
                                  </p:childTnLst>
                                </p:cTn>
                              </p:par>
                            </p:childTnLst>
                          </p:cTn>
                        </p:par>
                        <p:par>
                          <p:cTn id="18" fill="hold">
                            <p:stCondLst>
                              <p:cond delay="6600"/>
                            </p:stCondLst>
                            <p:childTnLst>
                              <p:par>
                                <p:cTn id="19" presetID="10" presetClass="entr" presetSubtype="0" fill="hold" grpId="0" nodeType="afterEffect">
                                  <p:stCondLst>
                                    <p:cond delay="0"/>
                                  </p:stCondLst>
                                  <p:iterate type="wd">
                                    <p:tmPct val="10000"/>
                                  </p:iterate>
                                  <p:childTnLst>
                                    <p:set>
                                      <p:cBhvr>
                                        <p:cTn id="20" dur="1" fill="hold">
                                          <p:stCondLst>
                                            <p:cond delay="0"/>
                                          </p:stCondLst>
                                        </p:cTn>
                                        <p:tgtEl>
                                          <p:spTgt spid="7">
                                            <p:txEl>
                                              <p:pRg st="2" end="2"/>
                                            </p:txEl>
                                          </p:spTgt>
                                        </p:tgtEl>
                                        <p:attrNameLst>
                                          <p:attrName>style.visibility</p:attrName>
                                        </p:attrNameLst>
                                      </p:cBhvr>
                                      <p:to>
                                        <p:strVal val="visible"/>
                                      </p:to>
                                    </p:set>
                                    <p:animEffect transition="in" filter="fade">
                                      <p:cBhvr>
                                        <p:cTn id="21" dur="2000"/>
                                        <p:tgtEl>
                                          <p:spTgt spid="7">
                                            <p:txEl>
                                              <p:pRg st="2" end="2"/>
                                            </p:txEl>
                                          </p:spTgt>
                                        </p:tgtEl>
                                      </p:cBhvr>
                                    </p:animEffect>
                                  </p:childTnLst>
                                </p:cTn>
                              </p:par>
                            </p:childTnLst>
                          </p:cTn>
                        </p:par>
                        <p:par>
                          <p:cTn id="22" fill="hold">
                            <p:stCondLst>
                              <p:cond delay="9400"/>
                            </p:stCondLst>
                            <p:childTnLst>
                              <p:par>
                                <p:cTn id="23" presetID="10" presetClass="entr" presetSubtype="0" fill="hold" grpId="0" nodeType="afterEffect">
                                  <p:stCondLst>
                                    <p:cond delay="0"/>
                                  </p:stCondLst>
                                  <p:iterate type="wd">
                                    <p:tmPct val="10000"/>
                                  </p:iterate>
                                  <p:childTnLst>
                                    <p:set>
                                      <p:cBhvr>
                                        <p:cTn id="24" dur="1" fill="hold">
                                          <p:stCondLst>
                                            <p:cond delay="0"/>
                                          </p:stCondLst>
                                        </p:cTn>
                                        <p:tgtEl>
                                          <p:spTgt spid="7">
                                            <p:txEl>
                                              <p:pRg st="3" end="3"/>
                                            </p:txEl>
                                          </p:spTgt>
                                        </p:tgtEl>
                                        <p:attrNameLst>
                                          <p:attrName>style.visibility</p:attrName>
                                        </p:attrNameLst>
                                      </p:cBhvr>
                                      <p:to>
                                        <p:strVal val="visible"/>
                                      </p:to>
                                    </p:set>
                                    <p:animEffect transition="in" filter="fade">
                                      <p:cBhvr>
                                        <p:cTn id="25" dur="2000"/>
                                        <p:tgtEl>
                                          <p:spTgt spid="7">
                                            <p:txEl>
                                              <p:pRg st="3" end="3"/>
                                            </p:txEl>
                                          </p:spTgt>
                                        </p:tgtEl>
                                      </p:cBhvr>
                                    </p:animEffect>
                                  </p:childTnLst>
                                </p:cTn>
                              </p:par>
                            </p:childTnLst>
                          </p:cTn>
                        </p:par>
                        <p:par>
                          <p:cTn id="26" fill="hold">
                            <p:stCondLst>
                              <p:cond delay="12400"/>
                            </p:stCondLst>
                            <p:childTnLst>
                              <p:par>
                                <p:cTn id="27" presetID="10" presetClass="entr" presetSubtype="0" fill="hold" grpId="0" nodeType="afterEffect">
                                  <p:stCondLst>
                                    <p:cond delay="0"/>
                                  </p:stCondLst>
                                  <p:iterate type="wd">
                                    <p:tmPct val="10000"/>
                                  </p:iterate>
                                  <p:childTnLst>
                                    <p:set>
                                      <p:cBhvr>
                                        <p:cTn id="28" dur="1" fill="hold">
                                          <p:stCondLst>
                                            <p:cond delay="0"/>
                                          </p:stCondLst>
                                        </p:cTn>
                                        <p:tgtEl>
                                          <p:spTgt spid="7">
                                            <p:txEl>
                                              <p:pRg st="4" end="4"/>
                                            </p:txEl>
                                          </p:spTgt>
                                        </p:tgtEl>
                                        <p:attrNameLst>
                                          <p:attrName>style.visibility</p:attrName>
                                        </p:attrNameLst>
                                      </p:cBhvr>
                                      <p:to>
                                        <p:strVal val="visible"/>
                                      </p:to>
                                    </p:set>
                                    <p:animEffect transition="in" filter="fade">
                                      <p:cBhvr>
                                        <p:cTn id="29" dur="2000"/>
                                        <p:tgtEl>
                                          <p:spTgt spid="7">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p"/>
      <p:bldP spid="8"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611560" y="476672"/>
            <a:ext cx="7848872" cy="5909310"/>
          </a:xfrm>
          <a:prstGeom prst="rect">
            <a:avLst/>
          </a:prstGeom>
          <a:noFill/>
        </p:spPr>
        <p:txBody>
          <a:bodyPr wrap="square" rtlCol="0">
            <a:spAutoFit/>
          </a:bodyPr>
          <a:lstStyle/>
          <a:p>
            <a:pPr algn="just"/>
            <a:r>
              <a:rPr lang="ru-RU" sz="2000" dirty="0" smtClean="0">
                <a:solidFill>
                  <a:schemeClr val="bg1"/>
                </a:solidFill>
                <a:latin typeface="Times New Roman" panose="02020603050405020304" pitchFamily="18" charset="0"/>
                <a:cs typeface="Times New Roman" panose="02020603050405020304" pitchFamily="18" charset="0"/>
              </a:rPr>
              <a:t>	Как </a:t>
            </a:r>
            <a:r>
              <a:rPr lang="ru-RU" sz="2000" dirty="0">
                <a:solidFill>
                  <a:schemeClr val="bg1"/>
                </a:solidFill>
                <a:latin typeface="Times New Roman" panose="02020603050405020304" pitchFamily="18" charset="0"/>
                <a:cs typeface="Times New Roman" panose="02020603050405020304" pitchFamily="18" charset="0"/>
              </a:rPr>
              <a:t>родители, мы делаем все, чтобы обезопасить и защитишь своих детей. Но отовсюду приходит огорчительно много сообщений о том, что детей избивают и насилуют, над ними издеваются и бросают их без помощи.</a:t>
            </a:r>
          </a:p>
          <a:p>
            <a:pPr algn="just"/>
            <a:r>
              <a:rPr lang="ru-RU" sz="2000" dirty="0" smtClean="0">
                <a:solidFill>
                  <a:schemeClr val="bg1"/>
                </a:solidFill>
                <a:latin typeface="Times New Roman" panose="02020603050405020304" pitchFamily="18" charset="0"/>
                <a:cs typeface="Times New Roman" panose="02020603050405020304" pitchFamily="18" charset="0"/>
              </a:rPr>
              <a:t>	Наказание </a:t>
            </a:r>
            <a:r>
              <a:rPr lang="ru-RU" sz="2000" dirty="0">
                <a:solidFill>
                  <a:schemeClr val="bg1"/>
                </a:solidFill>
                <a:latin typeface="Times New Roman" panose="02020603050405020304" pitchFamily="18" charset="0"/>
                <a:cs typeface="Times New Roman" panose="02020603050405020304" pitchFamily="18" charset="0"/>
              </a:rPr>
              <a:t>все еще остается самой распространенной формой воздействия, основанной на страхе перед болью, возможностью оказаться в неловком положении перед родными, друзьями, боязнью быть отвергнутым.</a:t>
            </a:r>
          </a:p>
          <a:p>
            <a:pPr algn="just"/>
            <a:r>
              <a:rPr lang="ru-RU" sz="2000" dirty="0" smtClean="0">
                <a:solidFill>
                  <a:schemeClr val="bg1"/>
                </a:solidFill>
                <a:latin typeface="Times New Roman" panose="02020603050405020304" pitchFamily="18" charset="0"/>
                <a:cs typeface="Times New Roman" panose="02020603050405020304" pitchFamily="18" charset="0"/>
              </a:rPr>
              <a:t>	По </a:t>
            </a:r>
            <a:r>
              <a:rPr lang="ru-RU" sz="2000" dirty="0">
                <a:solidFill>
                  <a:schemeClr val="bg1"/>
                </a:solidFill>
                <a:latin typeface="Times New Roman" panose="02020603050405020304" pitchFamily="18" charset="0"/>
                <a:cs typeface="Times New Roman" panose="02020603050405020304" pitchFamily="18" charset="0"/>
              </a:rPr>
              <a:t>данным статистики ежегодно в России около 15 тыс. женщин погибает от рук супруга, 17 тысяч детей разного возраста становятся жертвами насильственных преступлений.  Каждый год около двух миллионов детей избиваются родителями, более 10 тыс. несовершеннолетних становятся инвалидами в результате совершения против них преступлений. До 10% этих детей побои заканчиваются смертью, и 2 тыс. детей кончают жизнь самоубийством.</a:t>
            </a:r>
          </a:p>
          <a:p>
            <a:pPr algn="just"/>
            <a:r>
              <a:rPr lang="ru-RU" sz="2000" dirty="0" smtClean="0">
                <a:solidFill>
                  <a:schemeClr val="bg1"/>
                </a:solidFill>
                <a:latin typeface="Times New Roman" panose="02020603050405020304" pitchFamily="18" charset="0"/>
                <a:cs typeface="Times New Roman" panose="02020603050405020304" pitchFamily="18" charset="0"/>
              </a:rPr>
              <a:t>	Более </a:t>
            </a:r>
            <a:r>
              <a:rPr lang="ru-RU" sz="2000" dirty="0">
                <a:solidFill>
                  <a:schemeClr val="bg1"/>
                </a:solidFill>
                <a:latin typeface="Times New Roman" panose="02020603050405020304" pitchFamily="18" charset="0"/>
                <a:cs typeface="Times New Roman" panose="02020603050405020304" pitchFamily="18" charset="0"/>
              </a:rPr>
              <a:t>50 тыс. детей в течение года уходят из дома, спасаясь от родителей.</a:t>
            </a:r>
          </a:p>
          <a:p>
            <a:endParaRPr lang="ru-RU" dirty="0"/>
          </a:p>
        </p:txBody>
      </p:sp>
    </p:spTree>
    <p:extLst>
      <p:ext uri="{BB962C8B-B14F-4D97-AF65-F5344CB8AC3E}">
        <p14:creationId xmlns:p14="http://schemas.microsoft.com/office/powerpoint/2010/main" val="317441155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79512" y="476672"/>
            <a:ext cx="8822996" cy="6955750"/>
          </a:xfrm>
          <a:prstGeom prst="rect">
            <a:avLst/>
          </a:prstGeom>
          <a:noFill/>
        </p:spPr>
        <p:txBody>
          <a:bodyPr wrap="square" rtlCol="0">
            <a:spAutoFit/>
          </a:bodyPr>
          <a:lstStyle/>
          <a:p>
            <a:pPr algn="ctr"/>
            <a:r>
              <a:rPr lang="ru-RU" sz="2000" b="1" dirty="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Различают четыре основных формы жестокого обращения с </a:t>
            </a:r>
            <a:r>
              <a:rPr lang="ru-RU" sz="2000" b="1" dirty="0" smtClean="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детьми:</a:t>
            </a:r>
            <a:endParaRPr lang="ru-RU" sz="2000" dirty="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a:p>
            <a:r>
              <a:rPr lang="ru-RU" sz="2000" dirty="0" smtClean="0">
                <a:solidFill>
                  <a:schemeClr val="bg1"/>
                </a:solidFill>
                <a:latin typeface="Times New Roman" panose="02020603050405020304" pitchFamily="18" charset="0"/>
                <a:cs typeface="Times New Roman" panose="02020603050405020304" pitchFamily="18" charset="0"/>
              </a:rPr>
              <a:t>Эмоциональное (</a:t>
            </a:r>
            <a:r>
              <a:rPr lang="ru-RU" sz="2000" dirty="0">
                <a:solidFill>
                  <a:schemeClr val="bg1"/>
                </a:solidFill>
                <a:latin typeface="Times New Roman" panose="02020603050405020304" pitchFamily="18" charset="0"/>
                <a:cs typeface="Times New Roman" panose="02020603050405020304" pitchFamily="18" charset="0"/>
              </a:rPr>
              <a:t>психологическое) насилие</a:t>
            </a:r>
            <a:r>
              <a:rPr lang="ru-RU" sz="2000" dirty="0" smtClean="0">
                <a:solidFill>
                  <a:schemeClr val="bg1"/>
                </a:solidFill>
                <a:latin typeface="Times New Roman" panose="02020603050405020304" pitchFamily="18" charset="0"/>
                <a:cs typeface="Times New Roman" panose="02020603050405020304" pitchFamily="18" charset="0"/>
              </a:rPr>
              <a:t>.</a:t>
            </a:r>
          </a:p>
          <a:p>
            <a:pPr lvl="0"/>
            <a:endParaRPr lang="ru-RU" sz="2800" dirty="0">
              <a:solidFill>
                <a:schemeClr val="bg1"/>
              </a:solidFill>
              <a:latin typeface="Times New Roman" panose="02020603050405020304" pitchFamily="18" charset="0"/>
              <a:cs typeface="Times New Roman" panose="02020603050405020304" pitchFamily="18" charset="0"/>
            </a:endParaRPr>
          </a:p>
          <a:p>
            <a:pPr lvl="0" algn="ctr"/>
            <a:endParaRPr lang="ru-RU" sz="2800" dirty="0">
              <a:solidFill>
                <a:schemeClr val="bg1"/>
              </a:solidFill>
              <a:latin typeface="Times New Roman" panose="02020603050405020304" pitchFamily="18" charset="0"/>
              <a:cs typeface="Times New Roman" panose="02020603050405020304" pitchFamily="18" charset="0"/>
            </a:endParaRPr>
          </a:p>
          <a:p>
            <a:pPr lvl="0" algn="ctr"/>
            <a:r>
              <a:rPr lang="ru-RU" sz="2000" dirty="0">
                <a:solidFill>
                  <a:schemeClr val="bg1"/>
                </a:solidFill>
                <a:latin typeface="Times New Roman" panose="02020603050405020304" pitchFamily="18" charset="0"/>
                <a:cs typeface="Times New Roman" panose="02020603050405020304" pitchFamily="18" charset="0"/>
              </a:rPr>
              <a:t> </a:t>
            </a:r>
            <a:r>
              <a:rPr lang="ru-RU" sz="2000" dirty="0" smtClean="0">
                <a:solidFill>
                  <a:schemeClr val="bg1"/>
                </a:solidFill>
                <a:latin typeface="Times New Roman" panose="02020603050405020304" pitchFamily="18" charset="0"/>
                <a:cs typeface="Times New Roman" panose="02020603050405020304" pitchFamily="18" charset="0"/>
              </a:rPr>
              <a:t>                  Физическое </a:t>
            </a:r>
            <a:r>
              <a:rPr lang="ru-RU" sz="2000" dirty="0">
                <a:solidFill>
                  <a:schemeClr val="bg1"/>
                </a:solidFill>
                <a:latin typeface="Times New Roman" panose="02020603050405020304" pitchFamily="18" charset="0"/>
                <a:cs typeface="Times New Roman" panose="02020603050405020304" pitchFamily="18" charset="0"/>
              </a:rPr>
              <a:t>насилие.</a:t>
            </a:r>
          </a:p>
          <a:p>
            <a:pPr marL="285750" lvl="0" indent="-285750" algn="r">
              <a:buFont typeface="Wingdings" panose="05000000000000000000" pitchFamily="2" charset="2"/>
              <a:buChar char="Ø"/>
            </a:pPr>
            <a:endParaRPr lang="ru-RU" sz="2800" dirty="0" smtClean="0">
              <a:solidFill>
                <a:schemeClr val="bg1"/>
              </a:solidFill>
              <a:latin typeface="Times New Roman" panose="02020603050405020304" pitchFamily="18" charset="0"/>
              <a:cs typeface="Times New Roman" panose="02020603050405020304" pitchFamily="18" charset="0"/>
            </a:endParaRPr>
          </a:p>
          <a:p>
            <a:pPr marL="285750" lvl="0" indent="-285750" algn="r">
              <a:buFont typeface="Wingdings" panose="05000000000000000000" pitchFamily="2" charset="2"/>
              <a:buChar char="Ø"/>
            </a:pPr>
            <a:endParaRPr lang="ru-RU" sz="2800" dirty="0">
              <a:solidFill>
                <a:schemeClr val="bg1"/>
              </a:solidFill>
              <a:latin typeface="Times New Roman" panose="02020603050405020304" pitchFamily="18" charset="0"/>
              <a:cs typeface="Times New Roman" panose="02020603050405020304" pitchFamily="18" charset="0"/>
            </a:endParaRPr>
          </a:p>
          <a:p>
            <a:pPr marL="285750" lvl="0" indent="-285750" algn="r">
              <a:buFont typeface="Wingdings" panose="05000000000000000000" pitchFamily="2" charset="2"/>
              <a:buChar char="Ø"/>
            </a:pPr>
            <a:endParaRPr lang="ru-RU" sz="2800" dirty="0" smtClean="0">
              <a:solidFill>
                <a:schemeClr val="bg1"/>
              </a:solidFill>
              <a:latin typeface="Times New Roman" panose="02020603050405020304" pitchFamily="18" charset="0"/>
              <a:cs typeface="Times New Roman" panose="02020603050405020304" pitchFamily="18" charset="0"/>
            </a:endParaRPr>
          </a:p>
          <a:p>
            <a:pPr marL="285750" lvl="0" indent="-285750" algn="r">
              <a:buFont typeface="Wingdings" panose="05000000000000000000" pitchFamily="2" charset="2"/>
              <a:buChar char="Ø"/>
            </a:pPr>
            <a:endParaRPr lang="ru-RU" sz="2000" dirty="0" smtClean="0">
              <a:solidFill>
                <a:schemeClr val="bg1"/>
              </a:solidFill>
              <a:latin typeface="Times New Roman" panose="02020603050405020304" pitchFamily="18" charset="0"/>
              <a:cs typeface="Times New Roman" panose="02020603050405020304" pitchFamily="18" charset="0"/>
            </a:endParaRPr>
          </a:p>
          <a:p>
            <a:pPr marL="285750" lvl="0" indent="-285750" algn="r">
              <a:buFont typeface="Wingdings" panose="05000000000000000000" pitchFamily="2" charset="2"/>
              <a:buChar char="Ø"/>
            </a:pPr>
            <a:endParaRPr lang="ru-RU" sz="2000" dirty="0">
              <a:solidFill>
                <a:schemeClr val="bg1"/>
              </a:solidFill>
              <a:latin typeface="Times New Roman" panose="02020603050405020304" pitchFamily="18" charset="0"/>
              <a:cs typeface="Times New Roman" panose="02020603050405020304" pitchFamily="18" charset="0"/>
            </a:endParaRPr>
          </a:p>
          <a:p>
            <a:pPr marL="285750" lvl="0" indent="-285750" algn="r">
              <a:buFont typeface="Wingdings" panose="05000000000000000000" pitchFamily="2" charset="2"/>
              <a:buChar char="Ø"/>
            </a:pPr>
            <a:endParaRPr lang="ru-RU" sz="2000" dirty="0" smtClean="0">
              <a:solidFill>
                <a:schemeClr val="bg1"/>
              </a:solidFill>
              <a:latin typeface="Times New Roman" panose="02020603050405020304" pitchFamily="18" charset="0"/>
              <a:cs typeface="Times New Roman" panose="02020603050405020304" pitchFamily="18" charset="0"/>
            </a:endParaRPr>
          </a:p>
          <a:p>
            <a:pPr marL="285750" lvl="0" indent="-285750" algn="r">
              <a:buFont typeface="Wingdings" panose="05000000000000000000" pitchFamily="2" charset="2"/>
              <a:buChar char="Ø"/>
            </a:pPr>
            <a:endParaRPr lang="ru-RU" sz="2000" dirty="0">
              <a:solidFill>
                <a:schemeClr val="bg1"/>
              </a:solidFill>
              <a:latin typeface="Times New Roman" panose="02020603050405020304" pitchFamily="18" charset="0"/>
              <a:cs typeface="Times New Roman" panose="02020603050405020304" pitchFamily="18" charset="0"/>
            </a:endParaRPr>
          </a:p>
          <a:p>
            <a:pPr marL="285750" lvl="0" indent="-285750" algn="r">
              <a:buFont typeface="Wingdings" panose="05000000000000000000" pitchFamily="2" charset="2"/>
              <a:buChar char="Ø"/>
            </a:pPr>
            <a:endParaRPr lang="ru-RU" sz="2000" dirty="0">
              <a:solidFill>
                <a:schemeClr val="bg1"/>
              </a:solidFill>
              <a:latin typeface="Times New Roman" panose="02020603050405020304" pitchFamily="18" charset="0"/>
              <a:cs typeface="Times New Roman" panose="02020603050405020304" pitchFamily="18" charset="0"/>
            </a:endParaRPr>
          </a:p>
          <a:p>
            <a:pPr lvl="0" algn="r"/>
            <a:r>
              <a:rPr lang="ru-RU" sz="2000" dirty="0" smtClean="0">
                <a:solidFill>
                  <a:schemeClr val="bg1"/>
                </a:solidFill>
                <a:latin typeface="Times New Roman" panose="02020603050405020304" pitchFamily="18" charset="0"/>
                <a:cs typeface="Times New Roman" panose="02020603050405020304" pitchFamily="18" charset="0"/>
              </a:rPr>
              <a:t>Сексуальное насилие.</a:t>
            </a:r>
          </a:p>
          <a:p>
            <a:pPr lvl="0" algn="r"/>
            <a:endParaRPr lang="ru-RU" sz="2000" dirty="0">
              <a:solidFill>
                <a:schemeClr val="bg1"/>
              </a:solidFill>
              <a:latin typeface="Times New Roman" panose="02020603050405020304" pitchFamily="18" charset="0"/>
              <a:cs typeface="Times New Roman" panose="02020603050405020304" pitchFamily="18" charset="0"/>
            </a:endParaRPr>
          </a:p>
          <a:p>
            <a:pPr lvl="0" algn="r"/>
            <a:endParaRPr lang="ru-RU" sz="2000" dirty="0" smtClean="0">
              <a:solidFill>
                <a:schemeClr val="bg1"/>
              </a:solidFill>
              <a:latin typeface="Times New Roman" panose="02020603050405020304" pitchFamily="18" charset="0"/>
              <a:cs typeface="Times New Roman" panose="02020603050405020304" pitchFamily="18" charset="0"/>
            </a:endParaRPr>
          </a:p>
          <a:p>
            <a:pPr lvl="0" algn="r"/>
            <a:endParaRPr lang="ru-RU" sz="2000" dirty="0">
              <a:solidFill>
                <a:schemeClr val="bg1"/>
              </a:solidFill>
              <a:latin typeface="Times New Roman" panose="02020603050405020304" pitchFamily="18" charset="0"/>
              <a:cs typeface="Times New Roman" panose="02020603050405020304" pitchFamily="18" charset="0"/>
            </a:endParaRPr>
          </a:p>
          <a:p>
            <a:pPr lvl="0" algn="ctr"/>
            <a:r>
              <a:rPr lang="ru-RU" sz="2000" dirty="0" smtClean="0">
                <a:solidFill>
                  <a:schemeClr val="bg1"/>
                </a:solidFill>
                <a:latin typeface="Times New Roman" panose="02020603050405020304" pitchFamily="18" charset="0"/>
                <a:cs typeface="Times New Roman" panose="02020603050405020304" pitchFamily="18" charset="0"/>
              </a:rPr>
              <a:t>                                   Пренебрежение </a:t>
            </a:r>
            <a:r>
              <a:rPr lang="ru-RU" sz="2000" dirty="0">
                <a:solidFill>
                  <a:schemeClr val="bg1"/>
                </a:solidFill>
                <a:latin typeface="Times New Roman" panose="02020603050405020304" pitchFamily="18" charset="0"/>
                <a:cs typeface="Times New Roman" panose="02020603050405020304" pitchFamily="18" charset="0"/>
              </a:rPr>
              <a:t>(заброшенность, беспризорность).</a:t>
            </a:r>
          </a:p>
          <a:p>
            <a:r>
              <a:rPr lang="ru-RU" sz="2800" dirty="0">
                <a:solidFill>
                  <a:schemeClr val="bg1"/>
                </a:solidFill>
                <a:latin typeface="Times New Roman" panose="02020603050405020304" pitchFamily="18" charset="0"/>
                <a:cs typeface="Times New Roman" panose="02020603050405020304" pitchFamily="18" charset="0"/>
              </a:rPr>
              <a:t> </a:t>
            </a:r>
          </a:p>
          <a:p>
            <a:endParaRPr lang="ru-RU" dirty="0"/>
          </a:p>
        </p:txBody>
      </p:sp>
      <p:pic>
        <p:nvPicPr>
          <p:cNvPr id="3074" name="Picture 2" descr="C:\Users\ВИКТОР\Desktop\Педагог-психолог 2017-2018\сентябрь\Лекторий 20.09.2017\pic-23.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9512" y="1155422"/>
            <a:ext cx="3165619" cy="1986876"/>
          </a:xfrm>
          <a:prstGeom prst="rect">
            <a:avLst/>
          </a:prstGeom>
          <a:noFill/>
          <a:extLst>
            <a:ext uri="{909E8E84-426E-40DD-AFC4-6F175D3DCCD1}">
              <a14:hiddenFill xmlns:a14="http://schemas.microsoft.com/office/drawing/2010/main">
                <a:solidFill>
                  <a:srgbClr val="FFFFFF"/>
                </a:solidFill>
              </a14:hiddenFill>
            </a:ext>
          </a:extLst>
        </p:spPr>
      </p:pic>
      <p:pic>
        <p:nvPicPr>
          <p:cNvPr id="3075" name="Picture 3" descr="C:\Users\ВИКТОР\Desktop\Педагог-психолог 2017-2018\сентябрь\Лекторий 20.09.2017\Mother-smacking-her-daughter.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444208" y="1134200"/>
            <a:ext cx="2558300" cy="3302911"/>
          </a:xfrm>
          <a:prstGeom prst="rect">
            <a:avLst/>
          </a:prstGeom>
          <a:noFill/>
          <a:extLst>
            <a:ext uri="{909E8E84-426E-40DD-AFC4-6F175D3DCCD1}">
              <a14:hiddenFill xmlns:a14="http://schemas.microsoft.com/office/drawing/2010/main">
                <a:solidFill>
                  <a:srgbClr val="FFFFFF"/>
                </a:solidFill>
              </a14:hiddenFill>
            </a:ext>
          </a:extLst>
        </p:spPr>
      </p:pic>
      <p:pic>
        <p:nvPicPr>
          <p:cNvPr id="3076" name="Picture 4" descr="C:\Users\ВИКТОР\Desktop\Педагог-психолог 2017-2018\сентябрь\Лекторий 20.09.2017\5558531796_e9ec7d2058_b.jp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635895" y="2924944"/>
            <a:ext cx="2540901" cy="3344396"/>
          </a:xfrm>
          <a:prstGeom prst="rect">
            <a:avLst/>
          </a:prstGeom>
          <a:noFill/>
          <a:extLst>
            <a:ext uri="{909E8E84-426E-40DD-AFC4-6F175D3DCCD1}">
              <a14:hiddenFill xmlns:a14="http://schemas.microsoft.com/office/drawing/2010/main">
                <a:solidFill>
                  <a:srgbClr val="FFFFFF"/>
                </a:solidFill>
              </a14:hiddenFill>
            </a:ext>
          </a:extLst>
        </p:spPr>
      </p:pic>
      <p:pic>
        <p:nvPicPr>
          <p:cNvPr id="3077" name="Picture 5" descr="C:\Users\ВИКТОР\Desktop\Педагог-психолог 2017-2018\сентябрь\Лекторий 20.09.2017\77126_html_mfc9d934.jp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76565" y="3614257"/>
            <a:ext cx="2448272" cy="302326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0576413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323528" y="332656"/>
            <a:ext cx="8568952" cy="6524863"/>
          </a:xfrm>
          <a:prstGeom prst="rect">
            <a:avLst/>
          </a:prstGeom>
          <a:noFill/>
        </p:spPr>
        <p:txBody>
          <a:bodyPr wrap="square" rtlCol="0">
            <a:spAutoFit/>
          </a:bodyPr>
          <a:lstStyle/>
          <a:p>
            <a:pPr lvl="0" algn="ctr"/>
            <a:r>
              <a:rPr lang="ru-RU" sz="1600" b="1" u="sng" dirty="0">
                <a:solidFill>
                  <a:schemeClr val="bg1"/>
                </a:solidFill>
                <a:latin typeface="Times New Roman" panose="02020603050405020304" pitchFamily="18" charset="0"/>
                <a:cs typeface="Times New Roman" panose="02020603050405020304" pitchFamily="18" charset="0"/>
              </a:rPr>
              <a:t>Физическое насилие</a:t>
            </a:r>
            <a:r>
              <a:rPr lang="ru-RU" sz="1600" u="sng" dirty="0" smtClean="0">
                <a:solidFill>
                  <a:schemeClr val="bg1"/>
                </a:solidFill>
                <a:latin typeface="Times New Roman" panose="02020603050405020304" pitchFamily="18" charset="0"/>
                <a:cs typeface="Times New Roman" panose="02020603050405020304" pitchFamily="18" charset="0"/>
              </a:rPr>
              <a:t>:</a:t>
            </a:r>
          </a:p>
          <a:p>
            <a:pPr lvl="0" algn="ctr"/>
            <a:endParaRPr lang="ru-RU" sz="1600" dirty="0">
              <a:solidFill>
                <a:schemeClr val="bg1"/>
              </a:solidFill>
              <a:latin typeface="Times New Roman" panose="02020603050405020304" pitchFamily="18" charset="0"/>
              <a:cs typeface="Times New Roman" panose="02020603050405020304" pitchFamily="18" charset="0"/>
            </a:endParaRPr>
          </a:p>
          <a:p>
            <a:pPr algn="just"/>
            <a:r>
              <a:rPr lang="ru-RU" sz="1600" b="1" i="1" dirty="0" smtClean="0">
                <a:solidFill>
                  <a:schemeClr val="bg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ФИЗИЧЕСКОЕ </a:t>
            </a:r>
            <a:r>
              <a:rPr lang="ru-RU" sz="1600" b="1" i="1" dirty="0">
                <a:solidFill>
                  <a:schemeClr val="bg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НАСИЛИЕ </a:t>
            </a:r>
            <a:r>
              <a:rPr lang="ru-RU" sz="1600" dirty="0">
                <a:solidFill>
                  <a:schemeClr val="bg1"/>
                </a:solidFill>
                <a:latin typeface="Times New Roman" panose="02020603050405020304" pitchFamily="18" charset="0"/>
                <a:cs typeface="Times New Roman" panose="02020603050405020304" pitchFamily="18" charset="0"/>
              </a:rPr>
              <a:t>- это любое неслучайное нанесение телесных повреждений ребёнку в возрасте до 18 лет родителем или лицом, осуществляющим опеку. К физическому насилию относят также случаи, когда родители умышленно не предотвращают возможности причинении телесных повреждений.</a:t>
            </a:r>
          </a:p>
          <a:p>
            <a:pPr algn="just"/>
            <a:r>
              <a:rPr lang="ru-RU" sz="1600" dirty="0">
                <a:solidFill>
                  <a:schemeClr val="bg1"/>
                </a:solidFill>
                <a:latin typeface="Times New Roman" panose="02020603050405020304" pitchFamily="18" charset="0"/>
                <a:cs typeface="Times New Roman" panose="02020603050405020304" pitchFamily="18" charset="0"/>
              </a:rPr>
              <a:t>	</a:t>
            </a:r>
            <a:r>
              <a:rPr lang="ru-RU" sz="1600" dirty="0" smtClean="0">
                <a:solidFill>
                  <a:schemeClr val="bg1"/>
                </a:solidFill>
                <a:latin typeface="Times New Roman" panose="02020603050405020304" pitchFamily="18" charset="0"/>
                <a:cs typeface="Times New Roman" panose="02020603050405020304" pitchFamily="18" charset="0"/>
              </a:rPr>
              <a:t>Жестокое </a:t>
            </a:r>
            <a:r>
              <a:rPr lang="ru-RU" sz="1600" dirty="0">
                <a:solidFill>
                  <a:schemeClr val="bg1"/>
                </a:solidFill>
                <a:latin typeface="Times New Roman" panose="02020603050405020304" pitchFamily="18" charset="0"/>
                <a:cs typeface="Times New Roman" panose="02020603050405020304" pitchFamily="18" charset="0"/>
              </a:rPr>
              <a:t>обращение с детьми может иметь различную природу. Бывает как бы вынужденным С первого взгляда семья благополучная, но родители не справляются с ребёнком, "вынуждены" прибегать к физическим наказаниям.</a:t>
            </a:r>
          </a:p>
          <a:p>
            <a:pPr algn="ctr"/>
            <a:r>
              <a:rPr lang="ru-RU" sz="1600" b="1" dirty="0">
                <a:solidFill>
                  <a:schemeClr val="bg1"/>
                </a:solidFill>
                <a:latin typeface="Times New Roman" panose="02020603050405020304" pitchFamily="18" charset="0"/>
                <a:cs typeface="Times New Roman" panose="02020603050405020304" pitchFamily="18" charset="0"/>
              </a:rPr>
              <a:t>Эмоциональные и поведенческие реакции у ребёнка:</a:t>
            </a:r>
            <a:endParaRPr lang="ru-RU" sz="1600" dirty="0">
              <a:solidFill>
                <a:schemeClr val="bg1"/>
              </a:solidFill>
              <a:latin typeface="Times New Roman" panose="02020603050405020304" pitchFamily="18" charset="0"/>
              <a:cs typeface="Times New Roman" panose="02020603050405020304" pitchFamily="18" charset="0"/>
            </a:endParaRPr>
          </a:p>
          <a:p>
            <a:pPr marL="285750" lvl="0" indent="-285750" algn="just">
              <a:buFont typeface="Arial" panose="020B0604020202020204" pitchFamily="34" charset="0"/>
              <a:buChar char="•"/>
            </a:pPr>
            <a:r>
              <a:rPr lang="ru-RU" sz="1600" dirty="0">
                <a:solidFill>
                  <a:schemeClr val="bg1"/>
                </a:solidFill>
                <a:latin typeface="Times New Roman" panose="02020603050405020304" pitchFamily="18" charset="0"/>
                <a:cs typeface="Times New Roman" panose="02020603050405020304" pitchFamily="18" charset="0"/>
              </a:rPr>
              <a:t>Ощущает тревогу в общении с взрослыми.</a:t>
            </a:r>
          </a:p>
          <a:p>
            <a:pPr marL="285750" lvl="0" indent="-285750" algn="just">
              <a:buFont typeface="Arial" panose="020B0604020202020204" pitchFamily="34" charset="0"/>
              <a:buChar char="•"/>
            </a:pPr>
            <a:r>
              <a:rPr lang="ru-RU" sz="1600" dirty="0">
                <a:solidFill>
                  <a:schemeClr val="bg1"/>
                </a:solidFill>
                <a:latin typeface="Times New Roman" panose="02020603050405020304" pitchFamily="18" charset="0"/>
                <a:cs typeface="Times New Roman" panose="02020603050405020304" pitchFamily="18" charset="0"/>
              </a:rPr>
              <a:t>Испытывает чувство вины.</a:t>
            </a:r>
          </a:p>
          <a:p>
            <a:pPr marL="285750" lvl="0" indent="-285750" algn="just">
              <a:buFont typeface="Arial" panose="020B0604020202020204" pitchFamily="34" charset="0"/>
              <a:buChar char="•"/>
            </a:pPr>
            <a:r>
              <a:rPr lang="ru-RU" sz="1600" dirty="0">
                <a:solidFill>
                  <a:schemeClr val="bg1"/>
                </a:solidFill>
                <a:latin typeface="Times New Roman" panose="02020603050405020304" pitchFamily="18" charset="0"/>
                <a:cs typeface="Times New Roman" panose="02020603050405020304" pitchFamily="18" charset="0"/>
              </a:rPr>
              <a:t>Проявляет крайние формы поведения; или агрессивность, или нежелание общаться.</a:t>
            </a:r>
          </a:p>
          <a:p>
            <a:pPr marL="285750" lvl="0" indent="-285750" algn="just">
              <a:buFont typeface="Arial" panose="020B0604020202020204" pitchFamily="34" charset="0"/>
              <a:buChar char="•"/>
            </a:pPr>
            <a:r>
              <a:rPr lang="ru-RU" sz="1600" dirty="0">
                <a:solidFill>
                  <a:schemeClr val="bg1"/>
                </a:solidFill>
                <a:latin typeface="Times New Roman" panose="02020603050405020304" pitchFamily="18" charset="0"/>
                <a:cs typeface="Times New Roman" panose="02020603050405020304" pitchFamily="18" charset="0"/>
              </a:rPr>
              <a:t>Боится родителей.</a:t>
            </a:r>
          </a:p>
          <a:p>
            <a:pPr marL="285750" lvl="0" indent="-285750" algn="just">
              <a:buFont typeface="Arial" panose="020B0604020202020204" pitchFamily="34" charset="0"/>
              <a:buChar char="•"/>
            </a:pPr>
            <a:r>
              <a:rPr lang="ru-RU" sz="1600" dirty="0">
                <a:solidFill>
                  <a:schemeClr val="bg1"/>
                </a:solidFill>
                <a:latin typeface="Times New Roman" panose="02020603050405020304" pitchFamily="18" charset="0"/>
                <a:cs typeface="Times New Roman" panose="02020603050405020304" pitchFamily="18" charset="0"/>
              </a:rPr>
              <a:t>Боится идти домой.</a:t>
            </a:r>
          </a:p>
          <a:p>
            <a:pPr marL="285750" lvl="0" indent="-285750" algn="just">
              <a:buFont typeface="Arial" panose="020B0604020202020204" pitchFamily="34" charset="0"/>
              <a:buChar char="•"/>
            </a:pPr>
            <a:r>
              <a:rPr lang="ru-RU" sz="1600" dirty="0">
                <a:solidFill>
                  <a:schemeClr val="bg1"/>
                </a:solidFill>
                <a:latin typeface="Times New Roman" panose="02020603050405020304" pitchFamily="18" charset="0"/>
                <a:cs typeface="Times New Roman" panose="02020603050405020304" pitchFamily="18" charset="0"/>
              </a:rPr>
              <a:t>Жалуется, что родители бьют.</a:t>
            </a:r>
          </a:p>
          <a:p>
            <a:pPr marL="285750" lvl="0" indent="-285750" algn="just">
              <a:buFont typeface="Arial" panose="020B0604020202020204" pitchFamily="34" charset="0"/>
              <a:buChar char="•"/>
            </a:pPr>
            <a:r>
              <a:rPr lang="ru-RU" sz="1600" dirty="0">
                <a:solidFill>
                  <a:schemeClr val="bg1"/>
                </a:solidFill>
                <a:latin typeface="Times New Roman" panose="02020603050405020304" pitchFamily="18" charset="0"/>
                <a:cs typeface="Times New Roman" panose="02020603050405020304" pitchFamily="18" charset="0"/>
              </a:rPr>
              <a:t>Часто смотрит в одну точку, ничего не видя вокруг.</a:t>
            </a:r>
          </a:p>
          <a:p>
            <a:pPr marL="285750" lvl="0" indent="-285750" algn="just">
              <a:buFont typeface="Arial" panose="020B0604020202020204" pitchFamily="34" charset="0"/>
              <a:buChar char="•"/>
            </a:pPr>
            <a:r>
              <a:rPr lang="ru-RU" sz="1600" dirty="0">
                <a:solidFill>
                  <a:schemeClr val="bg1"/>
                </a:solidFill>
                <a:latin typeface="Times New Roman" panose="02020603050405020304" pitchFamily="18" charset="0"/>
                <a:cs typeface="Times New Roman" panose="02020603050405020304" pitchFamily="18" charset="0"/>
              </a:rPr>
              <a:t>Болезненно реагирует на плач других.</a:t>
            </a:r>
          </a:p>
          <a:p>
            <a:pPr marL="285750" lvl="0" indent="-285750" algn="just">
              <a:buFont typeface="Arial" panose="020B0604020202020204" pitchFamily="34" charset="0"/>
              <a:buChar char="•"/>
            </a:pPr>
            <a:r>
              <a:rPr lang="ru-RU" sz="1600" dirty="0">
                <a:solidFill>
                  <a:schemeClr val="bg1"/>
                </a:solidFill>
                <a:latin typeface="Times New Roman" panose="02020603050405020304" pitchFamily="18" charset="0"/>
                <a:cs typeface="Times New Roman" panose="02020603050405020304" pitchFamily="18" charset="0"/>
              </a:rPr>
              <a:t>Иногда ведет себя чрезмерно по-взрослому.</a:t>
            </a:r>
          </a:p>
          <a:p>
            <a:pPr marL="285750" lvl="0" indent="-285750" algn="just">
              <a:buFont typeface="Arial" panose="020B0604020202020204" pitchFamily="34" charset="0"/>
              <a:buChar char="•"/>
            </a:pPr>
            <a:r>
              <a:rPr lang="ru-RU" sz="1600" dirty="0">
                <a:solidFill>
                  <a:schemeClr val="bg1"/>
                </a:solidFill>
                <a:latin typeface="Times New Roman" panose="02020603050405020304" pitchFamily="18" charset="0"/>
                <a:cs typeface="Times New Roman" panose="02020603050405020304" pitchFamily="18" charset="0"/>
              </a:rPr>
              <a:t>Пытается манипулировать другими, чтобы привлечь к себе внимание.</a:t>
            </a:r>
          </a:p>
          <a:p>
            <a:pPr marL="285750" lvl="0" indent="-285750" algn="just">
              <a:buFont typeface="Arial" panose="020B0604020202020204" pitchFamily="34" charset="0"/>
              <a:buChar char="•"/>
            </a:pPr>
            <a:r>
              <a:rPr lang="ru-RU" sz="1600" dirty="0">
                <a:solidFill>
                  <a:schemeClr val="bg1"/>
                </a:solidFill>
                <a:latin typeface="Times New Roman" panose="02020603050405020304" pitchFamily="18" charset="0"/>
                <a:cs typeface="Times New Roman" panose="02020603050405020304" pitchFamily="18" charset="0"/>
              </a:rPr>
              <a:t>Имеет низкую самооценку.</a:t>
            </a:r>
          </a:p>
          <a:p>
            <a:pPr marL="285750" lvl="0" indent="-285750" algn="just">
              <a:buFont typeface="Arial" panose="020B0604020202020204" pitchFamily="34" charset="0"/>
              <a:buChar char="•"/>
            </a:pPr>
            <a:r>
              <a:rPr lang="ru-RU" sz="1600" dirty="0">
                <a:solidFill>
                  <a:schemeClr val="bg1"/>
                </a:solidFill>
                <a:latin typeface="Times New Roman" panose="02020603050405020304" pitchFamily="18" charset="0"/>
                <a:cs typeface="Times New Roman" panose="02020603050405020304" pitchFamily="18" charset="0"/>
              </a:rPr>
              <a:t>Необъяснимые изменения в поведении (прежде жизнерадостный ребёнок - теперь постоянно грустен, задумчив, замкнут).</a:t>
            </a:r>
          </a:p>
          <a:p>
            <a:pPr marL="285750" lvl="0" indent="-285750" algn="just">
              <a:buFont typeface="Arial" panose="020B0604020202020204" pitchFamily="34" charset="0"/>
              <a:buChar char="•"/>
            </a:pPr>
            <a:r>
              <a:rPr lang="ru-RU" sz="1600" dirty="0">
                <a:solidFill>
                  <a:schemeClr val="bg1"/>
                </a:solidFill>
                <a:latin typeface="Times New Roman" panose="02020603050405020304" pitchFamily="18" charset="0"/>
                <a:cs typeface="Times New Roman" panose="02020603050405020304" pitchFamily="18" charset="0"/>
              </a:rPr>
              <a:t>Побег из дома.</a:t>
            </a:r>
          </a:p>
          <a:p>
            <a:pPr marL="285750" lvl="0" indent="-285750" algn="just">
              <a:buFont typeface="Arial" panose="020B0604020202020204" pitchFamily="34" charset="0"/>
              <a:buChar char="•"/>
            </a:pPr>
            <a:r>
              <a:rPr lang="ru-RU" sz="1600" dirty="0">
                <a:solidFill>
                  <a:schemeClr val="bg1"/>
                </a:solidFill>
                <a:latin typeface="Times New Roman" panose="02020603050405020304" pitchFamily="18" charset="0"/>
                <a:cs typeface="Times New Roman" panose="02020603050405020304" pitchFamily="18" charset="0"/>
              </a:rPr>
              <a:t>Ношение неподходящей к погодным условиям одежды (чтобы скрыть кровоподтеки).</a:t>
            </a:r>
          </a:p>
          <a:p>
            <a:endParaRPr lang="ru-RU" dirty="0"/>
          </a:p>
        </p:txBody>
      </p:sp>
    </p:spTree>
    <p:extLst>
      <p:ext uri="{BB962C8B-B14F-4D97-AF65-F5344CB8AC3E}">
        <p14:creationId xmlns:p14="http://schemas.microsoft.com/office/powerpoint/2010/main" val="190542142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79512" y="188640"/>
            <a:ext cx="8784976" cy="6524863"/>
          </a:xfrm>
          <a:prstGeom prst="rect">
            <a:avLst/>
          </a:prstGeom>
          <a:noFill/>
        </p:spPr>
        <p:txBody>
          <a:bodyPr wrap="square" rtlCol="0">
            <a:spAutoFit/>
          </a:bodyPr>
          <a:lstStyle/>
          <a:p>
            <a:pPr lvl="0" algn="ctr"/>
            <a:r>
              <a:rPr lang="ru-RU" sz="1600" b="1" u="sng" dirty="0">
                <a:solidFill>
                  <a:schemeClr val="bg1"/>
                </a:solidFill>
                <a:latin typeface="Times New Roman" panose="02020603050405020304" pitchFamily="18" charset="0"/>
                <a:cs typeface="Times New Roman" panose="02020603050405020304" pitchFamily="18" charset="0"/>
              </a:rPr>
              <a:t>Эмоционально-психологическое насилие</a:t>
            </a:r>
            <a:r>
              <a:rPr lang="ru-RU" sz="1600" u="sng" dirty="0">
                <a:solidFill>
                  <a:schemeClr val="bg1"/>
                </a:solidFill>
                <a:latin typeface="Times New Roman" panose="02020603050405020304" pitchFamily="18" charset="0"/>
                <a:cs typeface="Times New Roman" panose="02020603050405020304" pitchFamily="18" charset="0"/>
              </a:rPr>
              <a:t>:</a:t>
            </a:r>
            <a:endParaRPr lang="ru-RU" sz="1600" dirty="0">
              <a:solidFill>
                <a:schemeClr val="bg1"/>
              </a:solidFill>
              <a:latin typeface="Times New Roman" panose="02020603050405020304" pitchFamily="18" charset="0"/>
              <a:cs typeface="Times New Roman" panose="02020603050405020304" pitchFamily="18" charset="0"/>
            </a:endParaRPr>
          </a:p>
          <a:p>
            <a:pPr algn="just"/>
            <a:r>
              <a:rPr lang="ru-RU" sz="1600" dirty="0" smtClean="0">
                <a:solidFill>
                  <a:schemeClr val="bg1"/>
                </a:solidFill>
                <a:latin typeface="Times New Roman" panose="02020603050405020304" pitchFamily="18" charset="0"/>
                <a:cs typeface="Times New Roman" panose="02020603050405020304" pitchFamily="18" charset="0"/>
              </a:rPr>
              <a:t>	Всем </a:t>
            </a:r>
            <a:r>
              <a:rPr lang="ru-RU" sz="1600" dirty="0">
                <a:solidFill>
                  <a:schemeClr val="bg1"/>
                </a:solidFill>
                <a:latin typeface="Times New Roman" panose="02020603050405020304" pitchFamily="18" charset="0"/>
                <a:cs typeface="Times New Roman" panose="02020603050405020304" pitchFamily="18" charset="0"/>
              </a:rPr>
              <a:t>уже давно известно, что нехватка некоторых продуктов, витаминов и т. д. в раннем детстве может вызвать физические недостатки в зрелом возрасте, даже если вредных последствий сразу не видно. Но не все знают, что то же самое бывает с психическим развитием ребёнка. Когда не удовлетворяются определённые потребности, последствиями могут быть. длительные психологические дефекты.</a:t>
            </a:r>
          </a:p>
          <a:p>
            <a:pPr algn="just"/>
            <a:r>
              <a:rPr lang="ru-RU" sz="1600" dirty="0" smtClean="0">
                <a:solidFill>
                  <a:schemeClr val="bg1"/>
                </a:solidFill>
                <a:latin typeface="Times New Roman" panose="02020603050405020304" pitchFamily="18" charset="0"/>
                <a:cs typeface="Times New Roman" panose="02020603050405020304" pitchFamily="18" charset="0"/>
              </a:rPr>
              <a:t>	Эмоциональное </a:t>
            </a:r>
            <a:r>
              <a:rPr lang="ru-RU" sz="1600" dirty="0">
                <a:solidFill>
                  <a:schemeClr val="bg1"/>
                </a:solidFill>
                <a:latin typeface="Times New Roman" panose="02020603050405020304" pitchFamily="18" charset="0"/>
                <a:cs typeface="Times New Roman" panose="02020603050405020304" pitchFamily="18" charset="0"/>
              </a:rPr>
              <a:t>насилие, несмотря на то, что кажется этот вид насилия наиболее легким, на самом деле оставляет иногда более глубокий след в жизни человека, чем остальные. Заживают раны и затягиваются рубцы, полученные в результате физического насилия, вылечиваются заболевания, полученные после сексуального злоупотребления, но раны в душе, нарушения психики и болезненные вспышки воспоминаний мучают ребёнка еще долгие годы.</a:t>
            </a:r>
          </a:p>
          <a:p>
            <a:pPr algn="just"/>
            <a:r>
              <a:rPr lang="ru-RU" sz="1600" dirty="0">
                <a:solidFill>
                  <a:schemeClr val="bg1"/>
                </a:solidFill>
                <a:latin typeface="Times New Roman" panose="02020603050405020304" pitchFamily="18" charset="0"/>
                <a:cs typeface="Times New Roman" panose="02020603050405020304" pitchFamily="18" charset="0"/>
              </a:rPr>
              <a:t>Дети, пережившие позор и унижение в семье, как правило, точно так же будут вести себя со своими собственными детьми. Причины этого кроются в том, что они просто не имеют другого опыта общения между детьми и взрослыми. Чувства, с которыми ребенок придет во взрослый мир, будут ограничены; такие люди не способны на нежность, любовь и </a:t>
            </a:r>
            <a:r>
              <a:rPr lang="ru-RU" sz="1600" dirty="0" err="1">
                <a:solidFill>
                  <a:schemeClr val="bg1"/>
                </a:solidFill>
                <a:latin typeface="Times New Roman" panose="02020603050405020304" pitchFamily="18" charset="0"/>
                <a:cs typeface="Times New Roman" panose="02020603050405020304" pitchFamily="18" charset="0"/>
              </a:rPr>
              <a:t>эмпатию</a:t>
            </a:r>
            <a:r>
              <a:rPr lang="ru-RU" sz="1600" dirty="0">
                <a:solidFill>
                  <a:schemeClr val="bg1"/>
                </a:solidFill>
                <a:latin typeface="Times New Roman" panose="02020603050405020304" pitchFamily="18" charset="0"/>
                <a:cs typeface="Times New Roman" panose="02020603050405020304" pitchFamily="18" charset="0"/>
              </a:rPr>
              <a:t>.</a:t>
            </a:r>
          </a:p>
          <a:p>
            <a:pPr algn="just"/>
            <a:r>
              <a:rPr lang="ru-RU" sz="1600" dirty="0">
                <a:solidFill>
                  <a:schemeClr val="bg1"/>
                </a:solidFill>
                <a:latin typeface="Times New Roman" panose="02020603050405020304" pitchFamily="18" charset="0"/>
                <a:cs typeface="Times New Roman" panose="02020603050405020304" pitchFamily="18" charset="0"/>
              </a:rPr>
              <a:t> </a:t>
            </a:r>
          </a:p>
          <a:p>
            <a:pPr marL="285750" lvl="0" indent="-285750" algn="just">
              <a:buFont typeface="Arial" panose="020B0604020202020204" pitchFamily="34" charset="0"/>
              <a:buChar char="•"/>
            </a:pPr>
            <a:r>
              <a:rPr lang="ru-RU" sz="1600" dirty="0">
                <a:solidFill>
                  <a:schemeClr val="bg1"/>
                </a:solidFill>
                <a:latin typeface="Times New Roman" panose="02020603050405020304" pitchFamily="18" charset="0"/>
                <a:cs typeface="Times New Roman" panose="02020603050405020304" pitchFamily="18" charset="0"/>
              </a:rPr>
              <a:t>низкая самооценка;</a:t>
            </a:r>
          </a:p>
          <a:p>
            <a:pPr marL="285750" lvl="0" indent="-285750" algn="just">
              <a:buFont typeface="Arial" panose="020B0604020202020204" pitchFamily="34" charset="0"/>
              <a:buChar char="•"/>
            </a:pPr>
            <a:r>
              <a:rPr lang="ru-RU" sz="1600" dirty="0">
                <a:solidFill>
                  <a:schemeClr val="bg1"/>
                </a:solidFill>
                <a:latin typeface="Times New Roman" panose="02020603050405020304" pitchFamily="18" charset="0"/>
                <a:cs typeface="Times New Roman" panose="02020603050405020304" pitchFamily="18" charset="0"/>
              </a:rPr>
              <a:t>очень высокая тревожность;</a:t>
            </a:r>
          </a:p>
          <a:p>
            <a:pPr marL="285750" lvl="0" indent="-285750" algn="just">
              <a:buFont typeface="Arial" panose="020B0604020202020204" pitchFamily="34" charset="0"/>
              <a:buChar char="•"/>
            </a:pPr>
            <a:r>
              <a:rPr lang="ru-RU" sz="1600" dirty="0">
                <a:solidFill>
                  <a:schemeClr val="bg1"/>
                </a:solidFill>
                <a:latin typeface="Times New Roman" panose="02020603050405020304" pitchFamily="18" charset="0"/>
                <a:cs typeface="Times New Roman" panose="02020603050405020304" pitchFamily="18" charset="0"/>
              </a:rPr>
              <a:t>проявление агрессии;</a:t>
            </a:r>
          </a:p>
          <a:p>
            <a:pPr marL="285750" lvl="0" indent="-285750" algn="just">
              <a:buFont typeface="Arial" panose="020B0604020202020204" pitchFamily="34" charset="0"/>
              <a:buChar char="•"/>
            </a:pPr>
            <a:r>
              <a:rPr lang="ru-RU" sz="1600" dirty="0">
                <a:solidFill>
                  <a:schemeClr val="bg1"/>
                </a:solidFill>
                <a:latin typeface="Times New Roman" panose="02020603050405020304" pitchFamily="18" charset="0"/>
                <a:cs typeface="Times New Roman" panose="02020603050405020304" pitchFamily="18" charset="0"/>
              </a:rPr>
              <a:t>жестокость по отношению к другим детям или животным;</a:t>
            </a:r>
          </a:p>
          <a:p>
            <a:pPr marL="285750" lvl="0" indent="-285750" algn="just">
              <a:buFont typeface="Arial" panose="020B0604020202020204" pitchFamily="34" charset="0"/>
              <a:buChar char="•"/>
            </a:pPr>
            <a:r>
              <a:rPr lang="ru-RU" sz="1600" dirty="0">
                <a:solidFill>
                  <a:schemeClr val="bg1"/>
                </a:solidFill>
                <a:latin typeface="Times New Roman" panose="02020603050405020304" pitchFamily="18" charset="0"/>
                <a:cs typeface="Times New Roman" panose="02020603050405020304" pitchFamily="18" charset="0"/>
              </a:rPr>
              <a:t>замкнутость, отстраненность; угнетенное состояние, депрессия.</a:t>
            </a:r>
          </a:p>
          <a:p>
            <a:pPr marL="285750" lvl="0" indent="-285750" algn="just">
              <a:buFont typeface="Arial" panose="020B0604020202020204" pitchFamily="34" charset="0"/>
              <a:buChar char="•"/>
            </a:pPr>
            <a:r>
              <a:rPr lang="ru-RU" sz="1600" dirty="0">
                <a:solidFill>
                  <a:schemeClr val="bg1"/>
                </a:solidFill>
                <a:latin typeface="Times New Roman" panose="02020603050405020304" pitchFamily="18" charset="0"/>
                <a:cs typeface="Times New Roman" panose="02020603050405020304" pitchFamily="18" charset="0"/>
              </a:rPr>
              <a:t>ребенок часто становится мишенью для издевательств со стороны других детей;</a:t>
            </a:r>
          </a:p>
          <a:p>
            <a:pPr marL="285750" lvl="0" indent="-285750" algn="just">
              <a:buFont typeface="Arial" panose="020B0604020202020204" pitchFamily="34" charset="0"/>
              <a:buChar char="•"/>
            </a:pPr>
            <a:r>
              <a:rPr lang="ru-RU" sz="1600" dirty="0">
                <a:solidFill>
                  <a:schemeClr val="bg1"/>
                </a:solidFill>
                <a:latin typeface="Times New Roman" panose="02020603050405020304" pitchFamily="18" charset="0"/>
                <a:cs typeface="Times New Roman" panose="02020603050405020304" pitchFamily="18" charset="0"/>
              </a:rPr>
              <a:t>никому не доверяет;</a:t>
            </a:r>
          </a:p>
          <a:p>
            <a:pPr marL="285750" lvl="0" indent="-285750" algn="just">
              <a:buFont typeface="Arial" panose="020B0604020202020204" pitchFamily="34" charset="0"/>
              <a:buChar char="•"/>
            </a:pPr>
            <a:r>
              <a:rPr lang="ru-RU" sz="1600" dirty="0">
                <a:solidFill>
                  <a:schemeClr val="bg1"/>
                </a:solidFill>
                <a:latin typeface="Times New Roman" panose="02020603050405020304" pitchFamily="18" charset="0"/>
                <a:cs typeface="Times New Roman" panose="02020603050405020304" pitchFamily="18" charset="0"/>
              </a:rPr>
              <a:t>не умеет заводить друзей и поддерживать отношения;</a:t>
            </a:r>
          </a:p>
          <a:p>
            <a:pPr marL="285750" lvl="0" indent="-285750" algn="just">
              <a:buFont typeface="Arial" panose="020B0604020202020204" pitchFamily="34" charset="0"/>
              <a:buChar char="•"/>
            </a:pPr>
            <a:r>
              <a:rPr lang="ru-RU" sz="1600" dirty="0">
                <a:solidFill>
                  <a:schemeClr val="bg1"/>
                </a:solidFill>
                <a:latin typeface="Times New Roman" panose="02020603050405020304" pitchFamily="18" charset="0"/>
                <a:cs typeface="Times New Roman" panose="02020603050405020304" pitchFamily="18" charset="0"/>
              </a:rPr>
              <a:t>другие дети избегают общения с ним и т.п.</a:t>
            </a:r>
          </a:p>
          <a:p>
            <a:endParaRPr lang="ru-RU" dirty="0"/>
          </a:p>
        </p:txBody>
      </p:sp>
    </p:spTree>
    <p:extLst>
      <p:ext uri="{BB962C8B-B14F-4D97-AF65-F5344CB8AC3E}">
        <p14:creationId xmlns:p14="http://schemas.microsoft.com/office/powerpoint/2010/main" val="64841590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323528" y="188640"/>
            <a:ext cx="8496944" cy="5047536"/>
          </a:xfrm>
          <a:prstGeom prst="rect">
            <a:avLst/>
          </a:prstGeom>
          <a:noFill/>
        </p:spPr>
        <p:txBody>
          <a:bodyPr wrap="square" rtlCol="0">
            <a:spAutoFit/>
          </a:bodyPr>
          <a:lstStyle/>
          <a:p>
            <a:pPr lvl="0" algn="ctr"/>
            <a:r>
              <a:rPr lang="ru-RU" sz="1600" b="1" u="sng" dirty="0">
                <a:solidFill>
                  <a:schemeClr val="bg1"/>
                </a:solidFill>
                <a:latin typeface="Times New Roman" panose="02020603050405020304" pitchFamily="18" charset="0"/>
                <a:cs typeface="Times New Roman" panose="02020603050405020304" pitchFamily="18" charset="0"/>
              </a:rPr>
              <a:t>Экономическое насилие</a:t>
            </a:r>
            <a:r>
              <a:rPr lang="ru-RU" sz="1600" u="sng" dirty="0" smtClean="0">
                <a:solidFill>
                  <a:schemeClr val="bg1"/>
                </a:solidFill>
                <a:latin typeface="Times New Roman" panose="02020603050405020304" pitchFamily="18" charset="0"/>
                <a:cs typeface="Times New Roman" panose="02020603050405020304" pitchFamily="18" charset="0"/>
              </a:rPr>
              <a:t>:</a:t>
            </a:r>
          </a:p>
          <a:p>
            <a:pPr lvl="0" algn="ctr"/>
            <a:endParaRPr lang="ru-RU" sz="1600" dirty="0">
              <a:solidFill>
                <a:schemeClr val="bg1"/>
              </a:solidFill>
              <a:latin typeface="Times New Roman" panose="02020603050405020304" pitchFamily="18" charset="0"/>
              <a:cs typeface="Times New Roman" panose="02020603050405020304" pitchFamily="18" charset="0"/>
            </a:endParaRPr>
          </a:p>
          <a:p>
            <a:pPr algn="just"/>
            <a:r>
              <a:rPr lang="ru-RU" sz="1600" i="1" dirty="0" smtClean="0">
                <a:solidFill>
                  <a:schemeClr val="bg1"/>
                </a:solidFill>
                <a:latin typeface="Times New Roman" panose="02020603050405020304" pitchFamily="18" charset="0"/>
                <a:cs typeface="Times New Roman" panose="02020603050405020304" pitchFamily="18" charset="0"/>
              </a:rPr>
              <a:t>	Внешние </a:t>
            </a:r>
            <a:r>
              <a:rPr lang="ru-RU" sz="1600" i="1" dirty="0">
                <a:solidFill>
                  <a:schemeClr val="bg1"/>
                </a:solidFill>
                <a:latin typeface="Times New Roman" panose="02020603050405020304" pitchFamily="18" charset="0"/>
                <a:cs typeface="Times New Roman" panose="02020603050405020304" pitchFamily="18" charset="0"/>
              </a:rPr>
              <a:t>показатели и поведенческие реакции:</a:t>
            </a:r>
            <a:endParaRPr lang="ru-RU" sz="1600" dirty="0">
              <a:solidFill>
                <a:schemeClr val="bg1"/>
              </a:solidFill>
              <a:latin typeface="Times New Roman" panose="02020603050405020304" pitchFamily="18" charset="0"/>
              <a:cs typeface="Times New Roman" panose="02020603050405020304" pitchFamily="18" charset="0"/>
            </a:endParaRPr>
          </a:p>
          <a:p>
            <a:pPr lvl="0" algn="just"/>
            <a:r>
              <a:rPr lang="ru-RU" sz="1600" dirty="0" smtClean="0">
                <a:solidFill>
                  <a:schemeClr val="bg1"/>
                </a:solidFill>
                <a:latin typeface="Times New Roman" panose="02020603050405020304" pitchFamily="18" charset="0"/>
                <a:cs typeface="Times New Roman" panose="02020603050405020304" pitchFamily="18" charset="0"/>
              </a:rPr>
              <a:t>	Когда </a:t>
            </a:r>
            <a:r>
              <a:rPr lang="ru-RU" sz="1600" dirty="0">
                <a:solidFill>
                  <a:schemeClr val="bg1"/>
                </a:solidFill>
                <a:latin typeface="Times New Roman" panose="02020603050405020304" pitchFamily="18" charset="0"/>
                <a:cs typeface="Times New Roman" panose="02020603050405020304" pitchFamily="18" charset="0"/>
              </a:rPr>
              <a:t>из-за неправильного, несоответствующего возрасту питания ребёнок или не прибавляет в весе, или наоборот выглядит очень толстым. Может быстро прибавлять в весе, пока находится в больнице.</a:t>
            </a:r>
          </a:p>
          <a:p>
            <a:pPr lvl="0" algn="just"/>
            <a:r>
              <a:rPr lang="ru-RU" sz="1600" dirty="0" smtClean="0">
                <a:solidFill>
                  <a:schemeClr val="bg1"/>
                </a:solidFill>
                <a:latin typeface="Times New Roman" panose="02020603050405020304" pitchFamily="18" charset="0"/>
                <a:cs typeface="Times New Roman" panose="02020603050405020304" pitchFamily="18" charset="0"/>
              </a:rPr>
              <a:t>	Очень </a:t>
            </a:r>
            <a:r>
              <a:rPr lang="ru-RU" sz="1600" dirty="0">
                <a:solidFill>
                  <a:schemeClr val="bg1"/>
                </a:solidFill>
                <a:latin typeface="Times New Roman" panose="02020603050405020304" pitchFamily="18" charset="0"/>
                <a:cs typeface="Times New Roman" panose="02020603050405020304" pitchFamily="18" charset="0"/>
              </a:rPr>
              <a:t>бледный, анемичный ребёнок. Родители не следят за тем, чтобы ребёнок получал все витамины и необходимые для его развития продукты.</a:t>
            </a:r>
          </a:p>
          <a:p>
            <a:pPr lvl="0" algn="just"/>
            <a:r>
              <a:rPr lang="ru-RU" sz="1600" dirty="0">
                <a:solidFill>
                  <a:schemeClr val="bg1"/>
                </a:solidFill>
                <a:latin typeface="Times New Roman" panose="02020603050405020304" pitchFamily="18" charset="0"/>
                <a:cs typeface="Times New Roman" panose="02020603050405020304" pitchFamily="18" charset="0"/>
              </a:rPr>
              <a:t>Жадно ест, когда предлагают.</a:t>
            </a:r>
          </a:p>
          <a:p>
            <a:pPr lvl="0" algn="just"/>
            <a:r>
              <a:rPr lang="ru-RU" sz="1600" dirty="0" smtClean="0">
                <a:solidFill>
                  <a:schemeClr val="bg1"/>
                </a:solidFill>
                <a:latin typeface="Times New Roman" panose="02020603050405020304" pitchFamily="18" charset="0"/>
                <a:cs typeface="Times New Roman" panose="02020603050405020304" pitchFamily="18" charset="0"/>
              </a:rPr>
              <a:t>	Опрелости </a:t>
            </a:r>
            <a:r>
              <a:rPr lang="ru-RU" sz="1600" dirty="0">
                <a:solidFill>
                  <a:schemeClr val="bg1"/>
                </a:solidFill>
                <a:latin typeface="Times New Roman" panose="02020603050405020304" pitchFamily="18" charset="0"/>
                <a:cs typeface="Times New Roman" panose="02020603050405020304" pitchFamily="18" charset="0"/>
              </a:rPr>
              <a:t>у детей, постоянно грязный ребёнок. Ребёнку не меняют нижнее белье, не моют его, не выполняют элементарные гигиенические требования.</a:t>
            </a:r>
          </a:p>
          <a:p>
            <a:pPr lvl="0" algn="just"/>
            <a:r>
              <a:rPr lang="ru-RU" sz="1600" dirty="0">
                <a:solidFill>
                  <a:schemeClr val="bg1"/>
                </a:solidFill>
                <a:latin typeface="Times New Roman" panose="02020603050405020304" pitchFamily="18" charset="0"/>
                <a:cs typeface="Times New Roman" panose="02020603050405020304" pitchFamily="18" charset="0"/>
              </a:rPr>
              <a:t>Ребёнок одет не по погоде. В холодную погоду ребёнок ходит без теплой одежды и обуви.</a:t>
            </a:r>
          </a:p>
          <a:p>
            <a:pPr algn="just"/>
            <a:endParaRPr lang="ru-RU" sz="1600" dirty="0">
              <a:solidFill>
                <a:schemeClr val="bg1"/>
              </a:solidFill>
              <a:latin typeface="Times New Roman" panose="02020603050405020304" pitchFamily="18" charset="0"/>
              <a:cs typeface="Times New Roman" panose="02020603050405020304" pitchFamily="18" charset="0"/>
            </a:endParaRPr>
          </a:p>
          <a:p>
            <a:pPr marL="285750" lvl="0" indent="-285750" algn="just">
              <a:buFont typeface="Arial" panose="020B0604020202020204" pitchFamily="34" charset="0"/>
              <a:buChar char="•"/>
            </a:pPr>
            <a:r>
              <a:rPr lang="ru-RU" sz="1600" dirty="0">
                <a:solidFill>
                  <a:schemeClr val="bg1"/>
                </a:solidFill>
                <a:latin typeface="Times New Roman" panose="02020603050405020304" pitchFamily="18" charset="0"/>
                <a:cs typeface="Times New Roman" panose="02020603050405020304" pitchFamily="18" charset="0"/>
              </a:rPr>
              <a:t>полное отсутствие денег на карманные расходы;</a:t>
            </a:r>
          </a:p>
          <a:p>
            <a:pPr marL="285750" lvl="0" indent="-285750" algn="just">
              <a:buFont typeface="Arial" panose="020B0604020202020204" pitchFamily="34" charset="0"/>
              <a:buChar char="•"/>
            </a:pPr>
            <a:r>
              <a:rPr lang="ru-RU" sz="1600" dirty="0">
                <a:solidFill>
                  <a:schemeClr val="bg1"/>
                </a:solidFill>
                <a:latin typeface="Times New Roman" panose="02020603050405020304" pitchFamily="18" charset="0"/>
                <a:cs typeface="Times New Roman" panose="02020603050405020304" pitchFamily="18" charset="0"/>
              </a:rPr>
              <a:t>ребенок часто голоден, у него дома нет игрушек;</a:t>
            </a:r>
          </a:p>
          <a:p>
            <a:pPr marL="285750" lvl="0" indent="-285750" algn="just">
              <a:buFont typeface="Arial" panose="020B0604020202020204" pitchFamily="34" charset="0"/>
              <a:buChar char="•"/>
            </a:pPr>
            <a:r>
              <a:rPr lang="ru-RU" sz="1600" dirty="0">
                <a:solidFill>
                  <a:schemeClr val="bg1"/>
                </a:solidFill>
                <a:latin typeface="Times New Roman" panose="02020603050405020304" pitchFamily="18" charset="0"/>
                <a:cs typeface="Times New Roman" panose="02020603050405020304" pitchFamily="18" charset="0"/>
              </a:rPr>
              <a:t>он часто опаздывает или отсутствует на занятиях (вследствие принужден работать или попрошайничать);</a:t>
            </a:r>
          </a:p>
          <a:p>
            <a:pPr marL="285750" lvl="0" indent="-285750" algn="just">
              <a:buFont typeface="Arial" panose="020B0604020202020204" pitchFamily="34" charset="0"/>
              <a:buChar char="•"/>
            </a:pPr>
            <a:r>
              <a:rPr lang="ru-RU" sz="1600" dirty="0">
                <a:solidFill>
                  <a:schemeClr val="bg1"/>
                </a:solidFill>
                <a:latin typeface="Times New Roman" panose="02020603050405020304" pitchFamily="18" charset="0"/>
                <a:cs typeface="Times New Roman" panose="02020603050405020304" pitchFamily="18" charset="0"/>
              </a:rPr>
              <a:t>одежда ребенка не соответствует</a:t>
            </a:r>
          </a:p>
          <a:p>
            <a:pPr marL="285750" indent="-285750" algn="just">
              <a:buFont typeface="Arial" panose="020B0604020202020204" pitchFamily="34" charset="0"/>
              <a:buChar char="•"/>
            </a:pPr>
            <a:r>
              <a:rPr lang="ru-RU" sz="1600" dirty="0">
                <a:solidFill>
                  <a:schemeClr val="bg1"/>
                </a:solidFill>
                <a:latin typeface="Times New Roman" panose="02020603050405020304" pitchFamily="18" charset="0"/>
                <a:cs typeface="Times New Roman" panose="02020603050405020304" pitchFamily="18" charset="0"/>
              </a:rPr>
              <a:t>погодным условиям и т.п.</a:t>
            </a:r>
          </a:p>
          <a:p>
            <a:pPr marL="285750" indent="-285750">
              <a:buFont typeface="Arial" panose="020B0604020202020204" pitchFamily="34" charset="0"/>
              <a:buChar char="•"/>
            </a:pPr>
            <a:endParaRPr lang="ru-RU" dirty="0"/>
          </a:p>
        </p:txBody>
      </p:sp>
    </p:spTree>
    <p:extLst>
      <p:ext uri="{BB962C8B-B14F-4D97-AF65-F5344CB8AC3E}">
        <p14:creationId xmlns:p14="http://schemas.microsoft.com/office/powerpoint/2010/main" val="159788643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51520" y="260648"/>
            <a:ext cx="8568952" cy="6986528"/>
          </a:xfrm>
          <a:prstGeom prst="rect">
            <a:avLst/>
          </a:prstGeom>
          <a:noFill/>
        </p:spPr>
        <p:txBody>
          <a:bodyPr wrap="square" rtlCol="0">
            <a:spAutoFit/>
          </a:bodyPr>
          <a:lstStyle/>
          <a:p>
            <a:pPr lvl="0" algn="ctr"/>
            <a:r>
              <a:rPr lang="ru-RU" sz="1600" b="1" u="sng" dirty="0">
                <a:solidFill>
                  <a:schemeClr val="bg1"/>
                </a:solidFill>
                <a:latin typeface="Times New Roman" panose="02020603050405020304" pitchFamily="18" charset="0"/>
                <a:cs typeface="Times New Roman" panose="02020603050405020304" pitchFamily="18" charset="0"/>
              </a:rPr>
              <a:t>Сексуальное насилие</a:t>
            </a:r>
            <a:r>
              <a:rPr lang="ru-RU" sz="1600" b="1" u="sng" dirty="0" smtClean="0">
                <a:solidFill>
                  <a:schemeClr val="bg1"/>
                </a:solidFill>
                <a:latin typeface="Times New Roman" panose="02020603050405020304" pitchFamily="18" charset="0"/>
                <a:cs typeface="Times New Roman" panose="02020603050405020304" pitchFamily="18" charset="0"/>
              </a:rPr>
              <a:t>:</a:t>
            </a:r>
          </a:p>
          <a:p>
            <a:pPr algn="just"/>
            <a:r>
              <a:rPr lang="ru-RU" sz="1600" dirty="0" smtClean="0">
                <a:solidFill>
                  <a:schemeClr val="bg1"/>
                </a:solidFill>
                <a:latin typeface="Times New Roman" panose="02020603050405020304" pitchFamily="18" charset="0"/>
                <a:cs typeface="Times New Roman" panose="02020603050405020304" pitchFamily="18" charset="0"/>
              </a:rPr>
              <a:t>	Распознать </a:t>
            </a:r>
            <a:r>
              <a:rPr lang="ru-RU" sz="1600" dirty="0">
                <a:solidFill>
                  <a:schemeClr val="bg1"/>
                </a:solidFill>
                <a:latin typeface="Times New Roman" panose="02020603050405020304" pitchFamily="18" charset="0"/>
                <a:cs typeface="Times New Roman" panose="02020603050405020304" pitchFamily="18" charset="0"/>
              </a:rPr>
              <a:t>сексуальное насилие очень трудно. Во-первых, свидетельства бывают очень редко, во-вторых, насильник всегда отрицает факт насилия. Поэтому огромное значение для диагностики имеет слово ребёнка. Чаще всего дети не хотят говорить.</a:t>
            </a:r>
          </a:p>
          <a:p>
            <a:pPr algn="just"/>
            <a:r>
              <a:rPr lang="ru-RU" sz="1600" dirty="0" smtClean="0">
                <a:solidFill>
                  <a:schemeClr val="bg1"/>
                </a:solidFill>
                <a:latin typeface="Times New Roman" panose="02020603050405020304" pitchFamily="18" charset="0"/>
                <a:cs typeface="Times New Roman" panose="02020603050405020304" pitchFamily="18" charset="0"/>
              </a:rPr>
              <a:t>	Причин </a:t>
            </a:r>
            <a:r>
              <a:rPr lang="ru-RU" sz="1600" dirty="0">
                <a:solidFill>
                  <a:schemeClr val="bg1"/>
                </a:solidFill>
                <a:latin typeface="Times New Roman" panose="02020603050405020304" pitchFamily="18" charset="0"/>
                <a:cs typeface="Times New Roman" panose="02020603050405020304" pitchFamily="18" charset="0"/>
              </a:rPr>
              <a:t>такого молчания несколько:</a:t>
            </a:r>
          </a:p>
          <a:p>
            <a:pPr marL="285750" lvl="0" indent="-285750" algn="just">
              <a:buFont typeface="Arial" panose="020B0604020202020204" pitchFamily="34" charset="0"/>
              <a:buChar char="•"/>
            </a:pPr>
            <a:r>
              <a:rPr lang="ru-RU" sz="1600" dirty="0">
                <a:solidFill>
                  <a:schemeClr val="bg1"/>
                </a:solidFill>
                <a:latin typeface="Times New Roman" panose="02020603050405020304" pitchFamily="18" charset="0"/>
                <a:cs typeface="Times New Roman" panose="02020603050405020304" pitchFamily="18" charset="0"/>
              </a:rPr>
              <a:t>Ребёнка запугивали.</a:t>
            </a:r>
          </a:p>
          <a:p>
            <a:pPr marL="285750" lvl="0" indent="-285750" algn="just">
              <a:buFont typeface="Arial" panose="020B0604020202020204" pitchFamily="34" charset="0"/>
              <a:buChar char="•"/>
            </a:pPr>
            <a:r>
              <a:rPr lang="ru-RU" sz="1600" dirty="0">
                <a:solidFill>
                  <a:schemeClr val="bg1"/>
                </a:solidFill>
                <a:latin typeface="Times New Roman" panose="02020603050405020304" pitchFamily="18" charset="0"/>
                <a:cs typeface="Times New Roman" panose="02020603050405020304" pitchFamily="18" charset="0"/>
              </a:rPr>
              <a:t>Он стыдится говорить об этом.</a:t>
            </a:r>
          </a:p>
          <a:p>
            <a:pPr marL="285750" lvl="0" indent="-285750" algn="just">
              <a:buFont typeface="Arial" panose="020B0604020202020204" pitchFamily="34" charset="0"/>
              <a:buChar char="•"/>
            </a:pPr>
            <a:r>
              <a:rPr lang="ru-RU" sz="1600" dirty="0">
                <a:solidFill>
                  <a:schemeClr val="bg1"/>
                </a:solidFill>
                <a:latin typeface="Times New Roman" panose="02020603050405020304" pitchFamily="18" charset="0"/>
                <a:cs typeface="Times New Roman" panose="02020603050405020304" pitchFamily="18" charset="0"/>
              </a:rPr>
              <a:t>Его убедили хранить «секрет».</a:t>
            </a:r>
          </a:p>
          <a:p>
            <a:pPr marL="285750" lvl="0" indent="-285750" algn="just">
              <a:buFont typeface="Arial" panose="020B0604020202020204" pitchFamily="34" charset="0"/>
              <a:buChar char="•"/>
            </a:pPr>
            <a:r>
              <a:rPr lang="ru-RU" sz="1600" dirty="0">
                <a:solidFill>
                  <a:schemeClr val="bg1"/>
                </a:solidFill>
                <a:latin typeface="Times New Roman" panose="02020603050405020304" pitchFamily="18" charset="0"/>
                <a:cs typeface="Times New Roman" panose="02020603050405020304" pitchFamily="18" charset="0"/>
              </a:rPr>
              <a:t>Он считает себя виноватым но всем.</a:t>
            </a:r>
          </a:p>
          <a:p>
            <a:pPr marL="285750" lvl="0" indent="-285750" algn="just">
              <a:buFont typeface="Arial" panose="020B0604020202020204" pitchFamily="34" charset="0"/>
              <a:buChar char="•"/>
            </a:pPr>
            <a:r>
              <a:rPr lang="ru-RU" sz="1600" dirty="0">
                <a:solidFill>
                  <a:schemeClr val="bg1"/>
                </a:solidFill>
                <a:latin typeface="Times New Roman" panose="02020603050405020304" pitchFamily="18" charset="0"/>
                <a:cs typeface="Times New Roman" panose="02020603050405020304" pitchFamily="18" charset="0"/>
              </a:rPr>
              <a:t>Его убедили, что такие отношения нормальны, и это происходит со всеми</a:t>
            </a:r>
            <a:r>
              <a:rPr lang="ru-RU" sz="1600" dirty="0" smtClean="0">
                <a:solidFill>
                  <a:schemeClr val="bg1"/>
                </a:solidFill>
                <a:latin typeface="Times New Roman" panose="02020603050405020304" pitchFamily="18" charset="0"/>
                <a:cs typeface="Times New Roman" panose="02020603050405020304" pitchFamily="18" charset="0"/>
              </a:rPr>
              <a:t>.</a:t>
            </a:r>
          </a:p>
          <a:p>
            <a:pPr algn="ctr"/>
            <a:r>
              <a:rPr lang="ru-RU" sz="1600" b="1" dirty="0" smtClean="0">
                <a:solidFill>
                  <a:schemeClr val="bg1"/>
                </a:solidFill>
                <a:latin typeface="Times New Roman" panose="02020603050405020304" pitchFamily="18" charset="0"/>
                <a:cs typeface="Times New Roman" panose="02020603050405020304" pitchFamily="18" charset="0"/>
              </a:rPr>
              <a:t>Родители </a:t>
            </a:r>
            <a:r>
              <a:rPr lang="ru-RU" sz="1600" b="1" dirty="0">
                <a:solidFill>
                  <a:schemeClr val="bg1"/>
                </a:solidFill>
                <a:latin typeface="Times New Roman" panose="02020603050405020304" pitchFamily="18" charset="0"/>
                <a:cs typeface="Times New Roman" panose="02020603050405020304" pitchFamily="18" charset="0"/>
              </a:rPr>
              <a:t>должны знать, что</a:t>
            </a:r>
            <a:r>
              <a:rPr lang="ru-RU" sz="1600" b="1" dirty="0" smtClean="0">
                <a:solidFill>
                  <a:schemeClr val="bg1"/>
                </a:solidFill>
                <a:latin typeface="Times New Roman" panose="02020603050405020304" pitchFamily="18" charset="0"/>
                <a:cs typeface="Times New Roman" panose="02020603050405020304" pitchFamily="18" charset="0"/>
              </a:rPr>
              <a:t>:</a:t>
            </a:r>
            <a:endParaRPr lang="ru-RU" sz="1600" dirty="0">
              <a:solidFill>
                <a:schemeClr val="bg1"/>
              </a:solidFill>
              <a:latin typeface="Times New Roman" panose="02020603050405020304" pitchFamily="18" charset="0"/>
              <a:cs typeface="Times New Roman" panose="02020603050405020304" pitchFamily="18" charset="0"/>
            </a:endParaRPr>
          </a:p>
          <a:p>
            <a:pPr marL="285750" lvl="0" indent="-285750" algn="just">
              <a:buFont typeface="Arial" panose="020B0604020202020204" pitchFamily="34" charset="0"/>
              <a:buChar char="•"/>
            </a:pPr>
            <a:r>
              <a:rPr lang="ru-RU" sz="1600" dirty="0">
                <a:solidFill>
                  <a:schemeClr val="bg1"/>
                </a:solidFill>
                <a:latin typeface="Times New Roman" panose="02020603050405020304" pitchFamily="18" charset="0"/>
                <a:cs typeface="Times New Roman" panose="02020603050405020304" pitchFamily="18" charset="0"/>
              </a:rPr>
              <a:t>Жертвами насилия могут быть как девочки, так и мальчики.</a:t>
            </a:r>
          </a:p>
          <a:p>
            <a:pPr marL="285750" lvl="0" indent="-285750" algn="just">
              <a:buFont typeface="Arial" panose="020B0604020202020204" pitchFamily="34" charset="0"/>
              <a:buChar char="•"/>
            </a:pPr>
            <a:r>
              <a:rPr lang="ru-RU" sz="1600" dirty="0">
                <a:solidFill>
                  <a:schemeClr val="bg1"/>
                </a:solidFill>
                <a:latin typeface="Times New Roman" panose="02020603050405020304" pitchFamily="18" charset="0"/>
                <a:cs typeface="Times New Roman" panose="02020603050405020304" pitchFamily="18" charset="0"/>
              </a:rPr>
              <a:t>Насилие может совершаться в отношении детей всех возрастов, включая и детей до 1 года.</a:t>
            </a:r>
          </a:p>
          <a:p>
            <a:pPr marL="285750" lvl="0" indent="-285750" algn="just">
              <a:buFont typeface="Arial" panose="020B0604020202020204" pitchFamily="34" charset="0"/>
              <a:buChar char="•"/>
            </a:pPr>
            <a:r>
              <a:rPr lang="ru-RU" sz="1600" dirty="0">
                <a:solidFill>
                  <a:schemeClr val="bg1"/>
                </a:solidFill>
                <a:latin typeface="Times New Roman" panose="02020603050405020304" pitchFamily="18" charset="0"/>
                <a:cs typeface="Times New Roman" panose="02020603050405020304" pitchFamily="18" charset="0"/>
              </a:rPr>
              <a:t>В 85-98% случаев дети знакомы с насильником. И не просто знакомы, а часто испытывают к нему чувство любви и доверия.</a:t>
            </a:r>
          </a:p>
          <a:p>
            <a:pPr marL="285750" lvl="0" indent="-285750" algn="just">
              <a:buFont typeface="Arial" panose="020B0604020202020204" pitchFamily="34" charset="0"/>
              <a:buChar char="•"/>
            </a:pPr>
            <a:r>
              <a:rPr lang="ru-RU" sz="1600" dirty="0">
                <a:solidFill>
                  <a:schemeClr val="bg1"/>
                </a:solidFill>
                <a:latin typeface="Times New Roman" panose="02020603050405020304" pitchFamily="18" charset="0"/>
                <a:cs typeface="Times New Roman" panose="02020603050405020304" pitchFamily="18" charset="0"/>
              </a:rPr>
              <a:t>Чаще всего насилие происходит в доме жертвы, либо в доме насильника.</a:t>
            </a:r>
          </a:p>
          <a:p>
            <a:pPr marL="285750" lvl="0" indent="-285750" algn="just">
              <a:buFont typeface="Arial" panose="020B0604020202020204" pitchFamily="34" charset="0"/>
              <a:buChar char="•"/>
            </a:pPr>
            <a:r>
              <a:rPr lang="ru-RU" sz="1600" dirty="0">
                <a:solidFill>
                  <a:schemeClr val="bg1"/>
                </a:solidFill>
                <a:latin typeface="Times New Roman" panose="02020603050405020304" pitchFamily="18" charset="0"/>
                <a:cs typeface="Times New Roman" panose="02020603050405020304" pitchFamily="18" charset="0"/>
              </a:rPr>
              <a:t>Насильником может быть человек любого возраста, любой расы и любого социального положения.</a:t>
            </a:r>
          </a:p>
          <a:p>
            <a:pPr marL="285750" lvl="0" indent="-285750" algn="just">
              <a:buFont typeface="Arial" panose="020B0604020202020204" pitchFamily="34" charset="0"/>
              <a:buChar char="•"/>
            </a:pPr>
            <a:r>
              <a:rPr lang="ru-RU" sz="1600" dirty="0">
                <a:solidFill>
                  <a:schemeClr val="bg1"/>
                </a:solidFill>
                <a:latin typeface="Times New Roman" panose="02020603050405020304" pitchFamily="18" charset="0"/>
                <a:cs typeface="Times New Roman" panose="02020603050405020304" pitchFamily="18" charset="0"/>
              </a:rPr>
              <a:t>Сексуальное насилие ничего общего не имеет со страстью, это проблема власти.</a:t>
            </a:r>
          </a:p>
          <a:p>
            <a:pPr marL="285750" indent="-285750" algn="just">
              <a:buFont typeface="Arial" panose="020B0604020202020204" pitchFamily="34" charset="0"/>
              <a:buChar char="•"/>
            </a:pPr>
            <a:r>
              <a:rPr lang="ru-RU" sz="1600" dirty="0">
                <a:solidFill>
                  <a:schemeClr val="bg1"/>
                </a:solidFill>
                <a:latin typeface="Times New Roman" panose="02020603050405020304" pitchFamily="18" charset="0"/>
                <a:cs typeface="Times New Roman" panose="02020603050405020304" pitchFamily="18" charset="0"/>
              </a:rPr>
              <a:t>Защитить детей от сексуального насилия - одна из главных задач родителей.</a:t>
            </a:r>
          </a:p>
          <a:p>
            <a:pPr algn="ctr"/>
            <a:r>
              <a:rPr lang="ru-RU" sz="1600" b="1" dirty="0">
                <a:solidFill>
                  <a:schemeClr val="bg1"/>
                </a:solidFill>
                <a:latin typeface="Times New Roman" panose="02020603050405020304" pitchFamily="18" charset="0"/>
                <a:cs typeface="Times New Roman" panose="02020603050405020304" pitchFamily="18" charset="0"/>
              </a:rPr>
              <a:t>Советы родителям:</a:t>
            </a:r>
            <a:endParaRPr lang="ru-RU" sz="1600" dirty="0">
              <a:solidFill>
                <a:schemeClr val="bg1"/>
              </a:solidFill>
              <a:latin typeface="Times New Roman" panose="02020603050405020304" pitchFamily="18" charset="0"/>
              <a:cs typeface="Times New Roman" panose="02020603050405020304" pitchFamily="18" charset="0"/>
            </a:endParaRPr>
          </a:p>
          <a:p>
            <a:r>
              <a:rPr lang="ru-RU" sz="1600" dirty="0" smtClean="0">
                <a:solidFill>
                  <a:schemeClr val="bg1"/>
                </a:solidFill>
                <a:latin typeface="Times New Roman" panose="02020603050405020304" pitchFamily="18" charset="0"/>
                <a:cs typeface="Times New Roman" panose="02020603050405020304" pitchFamily="18" charset="0"/>
              </a:rPr>
              <a:t>	Нужно </a:t>
            </a:r>
            <a:r>
              <a:rPr lang="ru-RU" sz="1600" dirty="0">
                <a:solidFill>
                  <a:schemeClr val="bg1"/>
                </a:solidFill>
                <a:latin typeface="Times New Roman" panose="02020603050405020304" pitchFamily="18" charset="0"/>
                <a:cs typeface="Times New Roman" panose="02020603050405020304" pitchFamily="18" charset="0"/>
              </a:rPr>
              <a:t>серьезно насторожиться, если ребёнок сам говорит о насилии. Дети крайне редко сочиняют такие вещи, и, если он говорит об этом, скорее всего он говорит правду. Также о возможном насилии могут сообщить соседи, родственники и другие люди.</a:t>
            </a:r>
          </a:p>
          <a:p>
            <a:pPr algn="ctr"/>
            <a:r>
              <a:rPr lang="ru-RU" sz="1600" b="1" dirty="0" smtClean="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Запомните </a:t>
            </a:r>
            <a:r>
              <a:rPr lang="ru-RU" sz="1600" b="1" dirty="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правило «три К», всегда знайте: Куда пошел ваш ребенок; Кто пошел с ним и Когда он должен вернуться.</a:t>
            </a:r>
          </a:p>
          <a:p>
            <a:endParaRPr lang="ru-RU" sz="1600" dirty="0">
              <a:solidFill>
                <a:schemeClr val="bg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8967542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79512" y="116632"/>
            <a:ext cx="8712968" cy="5047536"/>
          </a:xfrm>
          <a:prstGeom prst="rect">
            <a:avLst/>
          </a:prstGeom>
          <a:noFill/>
        </p:spPr>
        <p:txBody>
          <a:bodyPr wrap="square" rtlCol="0">
            <a:spAutoFit/>
          </a:bodyPr>
          <a:lstStyle/>
          <a:p>
            <a:pPr algn="ctr"/>
            <a:r>
              <a:rPr lang="ru-RU" sz="1600" b="1" u="sng" dirty="0">
                <a:solidFill>
                  <a:schemeClr val="bg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ПОХИЩЕНИЕ детей. </a:t>
            </a:r>
            <a:endParaRPr lang="ru-RU" sz="1600" b="1" u="sng" dirty="0" smtClean="0">
              <a:solidFill>
                <a:schemeClr val="bg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a:p>
            <a:pPr algn="just"/>
            <a:r>
              <a:rPr lang="ru-RU" sz="1600" dirty="0" smtClean="0">
                <a:solidFill>
                  <a:schemeClr val="bg1"/>
                </a:solidFill>
                <a:latin typeface="Times New Roman" panose="02020603050405020304" pitchFamily="18" charset="0"/>
                <a:cs typeface="Times New Roman" panose="02020603050405020304" pitchFamily="18" charset="0"/>
              </a:rPr>
              <a:t>	Нет </a:t>
            </a:r>
            <a:r>
              <a:rPr lang="ru-RU" sz="1600" dirty="0">
                <a:solidFill>
                  <a:schemeClr val="bg1"/>
                </a:solidFill>
                <a:latin typeface="Times New Roman" panose="02020603050405020304" pitchFamily="18" charset="0"/>
                <a:cs typeface="Times New Roman" panose="02020603050405020304" pitchFamily="18" charset="0"/>
              </a:rPr>
              <a:t>дня, чтобы с экранов телевизора не звучала информация, что то в одном, то в другом населенном пункте пропал ребенок. В России заработал единый телефон, по которому можно сообщить о пропаже ребенка. Теперь из любого региона страны можно обратиться на бесплатный номер 8-800-700-54-52 </a:t>
            </a:r>
          </a:p>
          <a:p>
            <a:pPr algn="just"/>
            <a:r>
              <a:rPr lang="ru-RU" sz="1600" dirty="0" smtClean="0">
                <a:solidFill>
                  <a:schemeClr val="bg1"/>
                </a:solidFill>
                <a:latin typeface="Times New Roman" panose="02020603050405020304" pitchFamily="18" charset="0"/>
                <a:cs typeface="Times New Roman" panose="02020603050405020304" pitchFamily="18" charset="0"/>
              </a:rPr>
              <a:t>	</a:t>
            </a:r>
            <a:r>
              <a:rPr lang="ru-RU" sz="1600" b="1" dirty="0" smtClean="0">
                <a:solidFill>
                  <a:schemeClr val="bg1"/>
                </a:solidFill>
                <a:latin typeface="Times New Roman" panose="02020603050405020304" pitchFamily="18" charset="0"/>
                <a:cs typeface="Times New Roman" panose="02020603050405020304" pitchFamily="18" charset="0"/>
              </a:rPr>
              <a:t>Причины:</a:t>
            </a:r>
          </a:p>
          <a:p>
            <a:pPr marL="285750" indent="-285750" algn="just">
              <a:buFont typeface="Arial" panose="020B0604020202020204" pitchFamily="34" charset="0"/>
              <a:buChar char="•"/>
            </a:pPr>
            <a:r>
              <a:rPr lang="ru-RU" sz="1600" dirty="0" smtClean="0">
                <a:solidFill>
                  <a:schemeClr val="bg1"/>
                </a:solidFill>
                <a:latin typeface="Times New Roman" panose="02020603050405020304" pitchFamily="18" charset="0"/>
                <a:cs typeface="Times New Roman" panose="02020603050405020304" pitchFamily="18" charset="0"/>
              </a:rPr>
              <a:t>Неустроенность</a:t>
            </a:r>
            <a:r>
              <a:rPr lang="ru-RU" sz="1600" dirty="0">
                <a:solidFill>
                  <a:schemeClr val="bg1"/>
                </a:solidFill>
                <a:latin typeface="Times New Roman" panose="02020603050405020304" pitchFamily="18" charset="0"/>
                <a:cs typeface="Times New Roman" panose="02020603050405020304" pitchFamily="18" charset="0"/>
              </a:rPr>
              <a:t>, неблагополучная обстановка дома.</a:t>
            </a:r>
          </a:p>
          <a:p>
            <a:pPr marL="285750" lvl="0" indent="-285750" algn="just">
              <a:buFont typeface="Arial" panose="020B0604020202020204" pitchFamily="34" charset="0"/>
              <a:buChar char="•"/>
            </a:pPr>
            <a:r>
              <a:rPr lang="ru-RU" sz="1600" dirty="0">
                <a:solidFill>
                  <a:schemeClr val="bg1"/>
                </a:solidFill>
                <a:latin typeface="Times New Roman" panose="02020603050405020304" pitchFamily="18" charset="0"/>
                <a:cs typeface="Times New Roman" panose="02020603050405020304" pitchFamily="18" charset="0"/>
              </a:rPr>
              <a:t>Нравственное воспитание на низком уровне.</a:t>
            </a:r>
          </a:p>
          <a:p>
            <a:pPr marL="285750" lvl="0" indent="-285750" algn="just">
              <a:buFont typeface="Arial" panose="020B0604020202020204" pitchFamily="34" charset="0"/>
              <a:buChar char="•"/>
            </a:pPr>
            <a:r>
              <a:rPr lang="ru-RU" sz="1600" dirty="0">
                <a:solidFill>
                  <a:schemeClr val="bg1"/>
                </a:solidFill>
                <a:latin typeface="Times New Roman" panose="02020603050405020304" pitchFamily="18" charset="0"/>
                <a:cs typeface="Times New Roman" panose="02020603050405020304" pitchFamily="18" charset="0"/>
              </a:rPr>
              <a:t>Не организован досуг.</a:t>
            </a:r>
          </a:p>
          <a:p>
            <a:pPr marL="285750" lvl="0" indent="-285750" algn="just">
              <a:buFont typeface="Arial" panose="020B0604020202020204" pitchFamily="34" charset="0"/>
              <a:buChar char="•"/>
            </a:pPr>
            <a:r>
              <a:rPr lang="ru-RU" sz="1600" dirty="0">
                <a:solidFill>
                  <a:schemeClr val="bg1"/>
                </a:solidFill>
                <a:latin typeface="Times New Roman" panose="02020603050405020304" pitchFamily="18" charset="0"/>
                <a:cs typeface="Times New Roman" panose="02020603050405020304" pitchFamily="18" charset="0"/>
              </a:rPr>
              <a:t>Неумение общаться.</a:t>
            </a:r>
          </a:p>
          <a:p>
            <a:pPr marL="285750" lvl="0" indent="-285750" algn="just">
              <a:buFont typeface="Arial" panose="020B0604020202020204" pitchFamily="34" charset="0"/>
              <a:buChar char="•"/>
            </a:pPr>
            <a:r>
              <a:rPr lang="ru-RU" sz="1600" dirty="0">
                <a:solidFill>
                  <a:schemeClr val="bg1"/>
                </a:solidFill>
                <a:latin typeface="Times New Roman" panose="02020603050405020304" pitchFamily="18" charset="0"/>
                <a:cs typeface="Times New Roman" panose="02020603050405020304" pitchFamily="18" charset="0"/>
              </a:rPr>
              <a:t>Педагогическая несостоятельность и занятость родителей.</a:t>
            </a:r>
          </a:p>
          <a:p>
            <a:pPr marL="285750" lvl="0" indent="-285750" algn="just">
              <a:buFont typeface="Arial" panose="020B0604020202020204" pitchFamily="34" charset="0"/>
              <a:buChar char="•"/>
            </a:pPr>
            <a:r>
              <a:rPr lang="ru-RU" sz="1600" dirty="0">
                <a:solidFill>
                  <a:schemeClr val="bg1"/>
                </a:solidFill>
                <a:latin typeface="Times New Roman" panose="02020603050405020304" pitchFamily="18" charset="0"/>
                <a:cs typeface="Times New Roman" panose="02020603050405020304" pitchFamily="18" charset="0"/>
              </a:rPr>
              <a:t>Влияние телевидения, интернетовских сайтов на психику ребёнка.</a:t>
            </a:r>
          </a:p>
          <a:p>
            <a:pPr algn="ctr"/>
            <a:r>
              <a:rPr lang="ru-RU" sz="1600" b="1" dirty="0">
                <a:solidFill>
                  <a:schemeClr val="bg1"/>
                </a:solidFill>
                <a:latin typeface="Times New Roman" panose="02020603050405020304" pitchFamily="18" charset="0"/>
                <a:cs typeface="Times New Roman" panose="02020603050405020304" pitchFamily="18" charset="0"/>
              </a:rPr>
              <a:t>В группу риска родителей входят:</a:t>
            </a:r>
            <a:endParaRPr lang="ru-RU" sz="1600" dirty="0">
              <a:solidFill>
                <a:schemeClr val="bg1"/>
              </a:solidFill>
              <a:latin typeface="Times New Roman" panose="02020603050405020304" pitchFamily="18" charset="0"/>
              <a:cs typeface="Times New Roman" panose="02020603050405020304" pitchFamily="18" charset="0"/>
            </a:endParaRPr>
          </a:p>
          <a:p>
            <a:pPr marL="285750" lvl="0" indent="-285750" algn="just">
              <a:buFont typeface="Arial" panose="020B0604020202020204" pitchFamily="34" charset="0"/>
              <a:buChar char="•"/>
            </a:pPr>
            <a:r>
              <a:rPr lang="ru-RU" sz="1600" dirty="0">
                <a:solidFill>
                  <a:schemeClr val="bg1"/>
                </a:solidFill>
                <a:latin typeface="Times New Roman" panose="02020603050405020304" pitchFamily="18" charset="0"/>
                <a:cs typeface="Times New Roman" panose="02020603050405020304" pitchFamily="18" charset="0"/>
              </a:rPr>
              <a:t>люди, которые сами подвергались насилию в детстве;</a:t>
            </a:r>
          </a:p>
          <a:p>
            <a:pPr marL="285750" lvl="0" indent="-285750" algn="just">
              <a:buFont typeface="Arial" panose="020B0604020202020204" pitchFamily="34" charset="0"/>
              <a:buChar char="•"/>
            </a:pPr>
            <a:r>
              <a:rPr lang="ru-RU" sz="1600" dirty="0">
                <a:solidFill>
                  <a:schemeClr val="bg1"/>
                </a:solidFill>
                <a:latin typeface="Times New Roman" panose="02020603050405020304" pitchFamily="18" charset="0"/>
                <a:cs typeface="Times New Roman" panose="02020603050405020304" pitchFamily="18" charset="0"/>
              </a:rPr>
              <a:t>люди, которые страдают психическими расстройствами (депрессия, шизофрения, эпилепсия);</a:t>
            </a:r>
          </a:p>
          <a:p>
            <a:pPr marL="285750" lvl="0" indent="-285750" algn="just">
              <a:buFont typeface="Arial" panose="020B0604020202020204" pitchFamily="34" charset="0"/>
              <a:buChar char="•"/>
            </a:pPr>
            <a:r>
              <a:rPr lang="ru-RU" sz="1600" dirty="0">
                <a:solidFill>
                  <a:schemeClr val="bg1"/>
                </a:solidFill>
                <a:latin typeface="Times New Roman" panose="02020603050405020304" pitchFamily="18" charset="0"/>
                <a:cs typeface="Times New Roman" panose="02020603050405020304" pitchFamily="18" charset="0"/>
              </a:rPr>
              <a:t>люди, злоупотребляющие алкоголем и наркотиками;</a:t>
            </a:r>
          </a:p>
          <a:p>
            <a:pPr marL="285750" lvl="0" indent="-285750" algn="just">
              <a:buFont typeface="Arial" panose="020B0604020202020204" pitchFamily="34" charset="0"/>
              <a:buChar char="•"/>
            </a:pPr>
            <a:r>
              <a:rPr lang="ru-RU" sz="1600" dirty="0">
                <a:solidFill>
                  <a:schemeClr val="bg1"/>
                </a:solidFill>
                <a:latin typeface="Times New Roman" panose="02020603050405020304" pitchFamily="18" charset="0"/>
                <a:cs typeface="Times New Roman" panose="02020603050405020304" pitchFamily="18" charset="0"/>
              </a:rPr>
              <a:t>испытывающие экономические и социальные трудности;</a:t>
            </a:r>
          </a:p>
          <a:p>
            <a:pPr marL="285750" lvl="0" indent="-285750" algn="just">
              <a:buFont typeface="Arial" panose="020B0604020202020204" pitchFamily="34" charset="0"/>
              <a:buChar char="•"/>
            </a:pPr>
            <a:r>
              <a:rPr lang="ru-RU" sz="1600" dirty="0">
                <a:solidFill>
                  <a:schemeClr val="bg1"/>
                </a:solidFill>
                <a:latin typeface="Times New Roman" panose="02020603050405020304" pitchFamily="18" charset="0"/>
                <a:cs typeface="Times New Roman" panose="02020603050405020304" pitchFamily="18" charset="0"/>
              </a:rPr>
              <a:t>молодые матери (до 18 лет);</a:t>
            </a:r>
          </a:p>
          <a:p>
            <a:pPr marL="285750" lvl="0" indent="-285750" algn="just">
              <a:buFont typeface="Arial" panose="020B0604020202020204" pitchFamily="34" charset="0"/>
              <a:buChar char="•"/>
            </a:pPr>
            <a:r>
              <a:rPr lang="ru-RU" sz="1600" dirty="0">
                <a:solidFill>
                  <a:schemeClr val="bg1"/>
                </a:solidFill>
                <a:latin typeface="Times New Roman" panose="02020603050405020304" pitchFamily="18" charset="0"/>
                <a:cs typeface="Times New Roman" panose="02020603050405020304" pitchFamily="18" charset="0"/>
              </a:rPr>
              <a:t>семьи со сложным психологическим климатом.</a:t>
            </a:r>
          </a:p>
          <a:p>
            <a:endParaRPr lang="ru-RU" dirty="0"/>
          </a:p>
        </p:txBody>
      </p:sp>
      <p:pic>
        <p:nvPicPr>
          <p:cNvPr id="4098" name="Picture 2" descr="C:\Users\ВИКТОР\Desktop\Педагог-психолог 2017-2018\сентябрь\Лекторий 20.09.2017\5413a1f53dbb50a47d6d78052cf786ac.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508104" y="4096300"/>
            <a:ext cx="3548037" cy="265861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74860786"/>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Бумажная">
  <a:themeElements>
    <a:clrScheme name="Бумажная">
      <a:dk1>
        <a:sysClr val="windowText" lastClr="000000"/>
      </a:dk1>
      <a:lt1>
        <a:sysClr val="window" lastClr="FFFFFF"/>
      </a:lt1>
      <a:dk2>
        <a:srgbClr val="444D26"/>
      </a:dk2>
      <a:lt2>
        <a:srgbClr val="FEFAC9"/>
      </a:lt2>
      <a:accent1>
        <a:srgbClr val="A5B592"/>
      </a:accent1>
      <a:accent2>
        <a:srgbClr val="F3A447"/>
      </a:accent2>
      <a:accent3>
        <a:srgbClr val="E7BC29"/>
      </a:accent3>
      <a:accent4>
        <a:srgbClr val="D092A7"/>
      </a:accent4>
      <a:accent5>
        <a:srgbClr val="9C85C0"/>
      </a:accent5>
      <a:accent6>
        <a:srgbClr val="809EC2"/>
      </a:accent6>
      <a:hlink>
        <a:srgbClr val="8E58B6"/>
      </a:hlink>
      <a:folHlink>
        <a:srgbClr val="7F6F6F"/>
      </a:folHlink>
    </a:clrScheme>
    <a:fontScheme name="Бумажная">
      <a:maj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Бумажная">
      <a:fillStyleLst>
        <a:solidFill>
          <a:schemeClr val="phClr"/>
        </a:solidFill>
        <a:blipFill>
          <a:blip xmlns:r="http://schemas.openxmlformats.org/officeDocument/2006/relationships" r:embed="rId1">
            <a:duotone>
              <a:schemeClr val="phClr">
                <a:shade val="63000"/>
                <a:tint val="82000"/>
              </a:schemeClr>
              <a:schemeClr val="phClr">
                <a:tint val="10000"/>
                <a:satMod val="400000"/>
              </a:schemeClr>
            </a:duotone>
          </a:blip>
          <a:tile tx="0" ty="0" sx="40000" sy="40000" flip="none" algn="tl"/>
        </a:blipFill>
        <a:blipFill>
          <a:blip xmlns:r="http://schemas.openxmlformats.org/officeDocument/2006/relationships" r:embed="rId1">
            <a:duotone>
              <a:schemeClr val="phClr">
                <a:shade val="40000"/>
              </a:schemeClr>
              <a:schemeClr val="phClr">
                <a:tint val="42000"/>
              </a:schemeClr>
            </a:duotone>
          </a:blip>
          <a:tile tx="0" ty="0" sx="40000" sy="40000" flip="none" algn="tl"/>
        </a:blipFill>
      </a:fillStyleLst>
      <a:lnStyleLst>
        <a:ln w="12700" cap="flat" cmpd="sng" algn="ctr">
          <a:solidFill>
            <a:schemeClr val="phClr"/>
          </a:solidFill>
          <a:prstDash val="solid"/>
        </a:ln>
        <a:ln w="38100" cap="flat" cmpd="sng" algn="ctr">
          <a:solidFill>
            <a:schemeClr val="phClr"/>
          </a:solidFill>
          <a:prstDash val="solid"/>
        </a:ln>
        <a:ln w="63500" cap="flat" cmpd="sng" algn="ctr">
          <a:solidFill>
            <a:schemeClr val="phClr"/>
          </a:solidFill>
          <a:prstDash val="solid"/>
        </a:ln>
      </a:lnStyleLst>
      <a:effectStyleLst>
        <a:effectStyle>
          <a:effectLst>
            <a:outerShdw blurRad="95000" rotWithShape="0">
              <a:srgbClr val="000000">
                <a:alpha val="50000"/>
              </a:srgbClr>
            </a:outerShdw>
            <a:softEdge rad="12700"/>
          </a:effectLst>
        </a:effectStyle>
        <a:effectStyle>
          <a:effectLst>
            <a:outerShdw blurRad="95000" rotWithShape="0">
              <a:srgbClr val="000000">
                <a:alpha val="50000"/>
              </a:srgbClr>
            </a:outerShdw>
            <a:softEdge rad="12700"/>
          </a:effectLst>
        </a:effectStyle>
        <a:effectStyle>
          <a:effectLst>
            <a:outerShdw blurRad="95000" algn="tl" rotWithShape="0">
              <a:srgbClr val="000000">
                <a:alpha val="50000"/>
              </a:srgbClr>
            </a:outerShdw>
          </a:effectLst>
          <a:scene3d>
            <a:camera prst="orthographicFront"/>
            <a:lightRig rig="soft" dir="t">
              <a:rot lat="0" lon="0" rev="18000000"/>
            </a:lightRig>
          </a:scene3d>
          <a:sp3d prstMaterial="dkEdge">
            <a:bevelT w="73660" h="44450" prst="riblet"/>
          </a:sp3d>
        </a:effectStyle>
      </a:effectStyleLst>
      <a:bgFillStyleLst>
        <a:solidFill>
          <a:schemeClr val="phClr"/>
        </a:solidFill>
        <a:blipFill>
          <a:blip xmlns:r="http://schemas.openxmlformats.org/officeDocument/2006/relationships" r:embed="rId1">
            <a:duotone>
              <a:schemeClr val="phClr">
                <a:shade val="55000"/>
                <a:alpha val="20000"/>
              </a:schemeClr>
              <a:schemeClr val="phClr">
                <a:tint val="40000"/>
                <a:shade val="90000"/>
                <a:satMod val="60000"/>
                <a:alpha val="20000"/>
              </a:schemeClr>
            </a:duotone>
          </a:blip>
          <a:tile tx="0" ty="0" sx="58000" sy="38000" flip="none" algn="tl"/>
        </a:blipFill>
        <a:blipFill>
          <a:blip xmlns:r="http://schemas.openxmlformats.org/officeDocument/2006/relationships" r:embed="rId2">
            <a:duotone>
              <a:schemeClr val="phClr">
                <a:shade val="12000"/>
                <a:satMod val="240000"/>
              </a:schemeClr>
              <a:schemeClr val="phClr">
                <a:tint val="65000"/>
              </a:schemeClr>
            </a:duotone>
          </a:blip>
          <a:stretch>
            <a:fillRect/>
          </a:stretch>
        </a:blip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Paper</Template>
  <TotalTime>381</TotalTime>
  <Words>132</Words>
  <Application>Microsoft Office PowerPoint</Application>
  <PresentationFormat>Экран (4:3)</PresentationFormat>
  <Paragraphs>134</Paragraphs>
  <Slides>11</Slides>
  <Notes>1</Notes>
  <HiddenSlides>0</HiddenSlides>
  <MMClips>0</MMClips>
  <ScaleCrop>false</ScaleCrop>
  <HeadingPairs>
    <vt:vector size="4" baseType="variant">
      <vt:variant>
        <vt:lpstr>Тема</vt:lpstr>
      </vt:variant>
      <vt:variant>
        <vt:i4>1</vt:i4>
      </vt:variant>
      <vt:variant>
        <vt:lpstr>Заголовки слайдов</vt:lpstr>
      </vt:variant>
      <vt:variant>
        <vt:i4>11</vt:i4>
      </vt:variant>
    </vt:vector>
  </HeadingPairs>
  <TitlesOfParts>
    <vt:vector size="12" baseType="lpstr">
      <vt:lpstr>Бумажная</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ВИКТОР</dc:creator>
  <cp:lastModifiedBy>Школа12-6</cp:lastModifiedBy>
  <cp:revision>7</cp:revision>
  <dcterms:created xsi:type="dcterms:W3CDTF">2017-09-24T12:50:43Z</dcterms:created>
  <dcterms:modified xsi:type="dcterms:W3CDTF">2021-10-22T11:53:16Z</dcterms:modified>
</cp:coreProperties>
</file>