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70" r:id="rId3"/>
    <p:sldId id="268" r:id="rId4"/>
    <p:sldId id="267" r:id="rId5"/>
    <p:sldId id="266" r:id="rId6"/>
    <p:sldId id="265" r:id="rId7"/>
    <p:sldId id="264" r:id="rId8"/>
    <p:sldId id="263" r:id="rId9"/>
    <p:sldId id="262" r:id="rId10"/>
    <p:sldId id="261" r:id="rId11"/>
    <p:sldId id="26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810" y="-36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00C96A-52BA-499A-AA5A-89EA07A622EB}" type="datetimeFigureOut">
              <a:rPr lang="ru-RU" smtClean="0"/>
              <a:t>22.10.2021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6E825F-BE99-487A-8AB0-F01B9B8DF20B}" type="slidenum">
              <a:rPr lang="ru-RU" smtClean="0"/>
              <a:t>‹#›</a:t>
            </a:fld>
            <a:endParaRPr lang="ru-RU"/>
          </a:p>
        </p:txBody>
      </p:sp>
    </p:spTree>
    <p:extLst>
      <p:ext uri="{BB962C8B-B14F-4D97-AF65-F5344CB8AC3E}">
        <p14:creationId xmlns:p14="http://schemas.microsoft.com/office/powerpoint/2010/main" val="3983252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66E825F-BE99-487A-8AB0-F01B9B8DF20B}" type="slidenum">
              <a:rPr lang="ru-RU" smtClean="0"/>
              <a:t>11</a:t>
            </a:fld>
            <a:endParaRPr lang="ru-RU"/>
          </a:p>
        </p:txBody>
      </p:sp>
    </p:spTree>
    <p:extLst>
      <p:ext uri="{BB962C8B-B14F-4D97-AF65-F5344CB8AC3E}">
        <p14:creationId xmlns:p14="http://schemas.microsoft.com/office/powerpoint/2010/main" val="369803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t>22.10.2021</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t>22.10.2021</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t>22.10.2021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t>22.10.2021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t>22.10.2021</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22.10.2021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t>22.10.2021</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t>22.10.2021</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t>22.10.2021</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620688"/>
            <a:ext cx="8064896" cy="1446550"/>
          </a:xfrm>
          <a:prstGeom prst="rect">
            <a:avLst/>
          </a:prstGeom>
          <a:noFill/>
        </p:spPr>
        <p:txBody>
          <a:bodyPr wrap="square" rtlCol="0">
            <a:spAutoFit/>
          </a:bodyPr>
          <a:lstStyle/>
          <a:p>
            <a:pPr algn="ctr"/>
            <a:r>
              <a:rPr lang="ru-RU" sz="4400" b="1" dirty="0" smtClean="0">
                <a:solidFill>
                  <a:sysClr val="windowText" lastClr="000000"/>
                </a:solidFill>
                <a:effectLst>
                  <a:outerShdw blurRad="38100" dist="38100" dir="2700000" algn="tl">
                    <a:srgbClr val="000000">
                      <a:alpha val="43137"/>
                    </a:srgbClr>
                  </a:outerShdw>
                </a:effectLst>
                <a:latin typeface="Monotype Corsiva" panose="03010101010201010101" pitchFamily="66" charset="0"/>
              </a:rPr>
              <a:t>Родительский час-лекторий</a:t>
            </a:r>
          </a:p>
          <a:p>
            <a:pPr algn="ctr"/>
            <a:r>
              <a:rPr lang="ru-RU" sz="4400" b="1" dirty="0" smtClean="0">
                <a:solidFill>
                  <a:sysClr val="windowText" lastClr="000000"/>
                </a:solidFill>
                <a:effectLst>
                  <a:outerShdw blurRad="38100" dist="38100" dir="2700000" algn="tl">
                    <a:srgbClr val="000000">
                      <a:alpha val="43137"/>
                    </a:srgbClr>
                  </a:outerShdw>
                </a:effectLst>
                <a:latin typeface="Monotype Corsiva" panose="03010101010201010101" pitchFamily="66" charset="0"/>
              </a:rPr>
              <a:t> «Профилактика семейного насилия»</a:t>
            </a:r>
            <a:endParaRPr lang="ru-RU" sz="4400" b="1" dirty="0">
              <a:solidFill>
                <a:sysClr val="windowText" lastClr="000000"/>
              </a:solidFill>
              <a:effectLst>
                <a:outerShdw blurRad="38100" dist="38100" dir="2700000" algn="tl">
                  <a:srgbClr val="000000">
                    <a:alpha val="43137"/>
                  </a:srgbClr>
                </a:outerShdw>
              </a:effectLst>
              <a:latin typeface="Monotype Corsiva" panose="03010101010201010101" pitchFamily="66" charset="0"/>
            </a:endParaRPr>
          </a:p>
        </p:txBody>
      </p:sp>
      <p:pic>
        <p:nvPicPr>
          <p:cNvPr id="7" name="Picture 2"/>
          <p:cNvPicPr>
            <a:picLocks noChangeAspect="1" noChangeArrowheads="1"/>
          </p:cNvPicPr>
          <p:nvPr/>
        </p:nvPicPr>
        <p:blipFill>
          <a:blip r:embed="rId2" cstate="print"/>
          <a:srcRect/>
          <a:stretch>
            <a:fillRect/>
          </a:stretch>
        </p:blipFill>
        <p:spPr bwMode="auto">
          <a:xfrm>
            <a:off x="2699792" y="2492896"/>
            <a:ext cx="3707904" cy="33458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48420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352928" cy="5909310"/>
          </a:xfrm>
          <a:prstGeom prst="rect">
            <a:avLst/>
          </a:prstGeom>
          <a:noFill/>
        </p:spPr>
        <p:txBody>
          <a:bodyPr wrap="square" rtlCol="0">
            <a:spAutoFit/>
          </a:bodyPr>
          <a:lstStyle/>
          <a:p>
            <a:pPr algn="ctr"/>
            <a:r>
              <a:rPr lang="ru-RU" b="1" u="sng" dirty="0" smtClean="0">
                <a:solidFill>
                  <a:schemeClr val="bg1"/>
                </a:solidFill>
                <a:latin typeface="Times New Roman" panose="02020603050405020304" pitchFamily="18" charset="0"/>
                <a:cs typeface="Times New Roman" panose="02020603050405020304" pitchFamily="18" charset="0"/>
              </a:rPr>
              <a:t>Рекомендации </a:t>
            </a:r>
            <a:r>
              <a:rPr lang="ru-RU" b="1" u="sng" dirty="0">
                <a:solidFill>
                  <a:schemeClr val="bg1"/>
                </a:solidFill>
                <a:latin typeface="Times New Roman" panose="02020603050405020304" pitchFamily="18" charset="0"/>
                <a:cs typeface="Times New Roman" panose="02020603050405020304" pitchFamily="18" charset="0"/>
              </a:rPr>
              <a:t>родителям.</a:t>
            </a:r>
            <a:endParaRPr lang="ru-RU" dirty="0">
              <a:solidFill>
                <a:schemeClr val="bg1"/>
              </a:solidFill>
              <a:latin typeface="Times New Roman" panose="02020603050405020304" pitchFamily="18" charset="0"/>
              <a:cs typeface="Times New Roman" panose="02020603050405020304" pitchFamily="18" charset="0"/>
            </a:endParaRPr>
          </a:p>
          <a:p>
            <a:pPr algn="ctr"/>
            <a:r>
              <a:rPr lang="ru-RU" dirty="0">
                <a:solidFill>
                  <a:schemeClr val="bg1"/>
                </a:solidFill>
                <a:latin typeface="Times New Roman" panose="02020603050405020304" pitchFamily="18" charset="0"/>
                <a:cs typeface="Times New Roman" panose="02020603050405020304" pitchFamily="18" charset="0"/>
              </a:rPr>
              <a:t>Внимание! Перед тем,  как взяться за ремень или </a:t>
            </a:r>
            <a:r>
              <a:rPr lang="ru-RU" dirty="0" smtClean="0">
                <a:solidFill>
                  <a:schemeClr val="bg1"/>
                </a:solidFill>
                <a:latin typeface="Times New Roman" panose="02020603050405020304" pitchFamily="18" charset="0"/>
                <a:cs typeface="Times New Roman" panose="02020603050405020304" pitchFamily="18" charset="0"/>
              </a:rPr>
              <a:t>нанося ребенку </a:t>
            </a:r>
            <a:r>
              <a:rPr lang="ru-RU" dirty="0">
                <a:solidFill>
                  <a:schemeClr val="bg1"/>
                </a:solidFill>
                <a:latin typeface="Times New Roman" panose="02020603050405020304" pitchFamily="18" charset="0"/>
                <a:cs typeface="Times New Roman" panose="02020603050405020304" pitchFamily="18" charset="0"/>
              </a:rPr>
              <a:t>оскорбления:</a:t>
            </a:r>
          </a:p>
          <a:p>
            <a:pPr marL="285750" indent="-285750" algn="just">
              <a:buFont typeface="Arial" panose="020B0604020202020204" pitchFamily="34" charset="0"/>
              <a:buChar char="•"/>
            </a:pPr>
            <a:r>
              <a:rPr lang="ru-RU" dirty="0" smtClean="0">
                <a:solidFill>
                  <a:schemeClr val="bg1"/>
                </a:solidFill>
                <a:latin typeface="Times New Roman" panose="02020603050405020304" pitchFamily="18" charset="0"/>
                <a:cs typeface="Times New Roman" panose="02020603050405020304" pitchFamily="18" charset="0"/>
              </a:rPr>
              <a:t>Остановитесь </a:t>
            </a:r>
            <a:r>
              <a:rPr lang="ru-RU" dirty="0">
                <a:solidFill>
                  <a:schemeClr val="bg1"/>
                </a:solidFill>
                <a:latin typeface="Times New Roman" panose="02020603050405020304" pitchFamily="18" charset="0"/>
                <a:cs typeface="Times New Roman" panose="02020603050405020304" pitchFamily="18" charset="0"/>
              </a:rPr>
              <a:t>и проанализируйте, отчего ваш ребе­нок ведет себя так, как вам не хочется. Не действуйте сго­ряча!</a:t>
            </a:r>
          </a:p>
          <a:p>
            <a:pPr marL="285750" indent="-285750" algn="just">
              <a:buFont typeface="Arial" panose="020B0604020202020204" pitchFamily="34" charset="0"/>
              <a:buChar char="•"/>
            </a:pPr>
            <a:r>
              <a:rPr lang="ru-RU" dirty="0" smtClean="0">
                <a:solidFill>
                  <a:schemeClr val="bg1"/>
                </a:solidFill>
                <a:latin typeface="Times New Roman" panose="02020603050405020304" pitchFamily="18" charset="0"/>
                <a:cs typeface="Times New Roman" panose="02020603050405020304" pitchFamily="18" charset="0"/>
              </a:rPr>
              <a:t>Подумайте</a:t>
            </a:r>
            <a:r>
              <a:rPr lang="ru-RU" dirty="0">
                <a:solidFill>
                  <a:schemeClr val="bg1"/>
                </a:solidFill>
                <a:latin typeface="Times New Roman" panose="02020603050405020304" pitchFamily="18" charset="0"/>
                <a:cs typeface="Times New Roman" panose="02020603050405020304" pitchFamily="18" charset="0"/>
              </a:rPr>
              <a:t>, не требуете ли вы от ребенка слишком многого.</a:t>
            </a:r>
          </a:p>
          <a:p>
            <a:pPr marL="285750" indent="-285750" algn="just">
              <a:buFont typeface="Arial" panose="020B0604020202020204" pitchFamily="34" charset="0"/>
              <a:buChar char="•"/>
            </a:pPr>
            <a:r>
              <a:rPr lang="ru-RU" dirty="0" smtClean="0">
                <a:solidFill>
                  <a:schemeClr val="bg1"/>
                </a:solidFill>
                <a:latin typeface="Times New Roman" panose="02020603050405020304" pitchFamily="18" charset="0"/>
                <a:cs typeface="Times New Roman" panose="02020603050405020304" pitchFamily="18" charset="0"/>
              </a:rPr>
              <a:t>Подумайте</a:t>
            </a:r>
            <a:r>
              <a:rPr lang="ru-RU" dirty="0">
                <a:solidFill>
                  <a:schemeClr val="bg1"/>
                </a:solidFill>
                <a:latin typeface="Times New Roman" panose="02020603050405020304" pitchFamily="18" charset="0"/>
                <a:cs typeface="Times New Roman" panose="02020603050405020304" pitchFamily="18" charset="0"/>
              </a:rPr>
              <a:t>: может быть, поступок ребенка, за кото­рый вы его наказываете, - это сигнал тревоги, говорящий, что ребенок попал в трудную ситуацию.</a:t>
            </a:r>
          </a:p>
          <a:p>
            <a:pPr marL="285750" indent="-285750" algn="just">
              <a:buFont typeface="Arial" panose="020B0604020202020204" pitchFamily="34" charset="0"/>
              <a:buChar char="•"/>
            </a:pPr>
            <a:r>
              <a:rPr lang="ru-RU" dirty="0" smtClean="0">
                <a:solidFill>
                  <a:schemeClr val="bg1"/>
                </a:solidFill>
                <a:latin typeface="Times New Roman" panose="02020603050405020304" pitchFamily="18" charset="0"/>
                <a:cs typeface="Times New Roman" panose="02020603050405020304" pitchFamily="18" charset="0"/>
              </a:rPr>
              <a:t>Помните</a:t>
            </a:r>
            <a:r>
              <a:rPr lang="ru-RU" dirty="0">
                <a:solidFill>
                  <a:schemeClr val="bg1"/>
                </a:solidFill>
                <a:latin typeface="Times New Roman" panose="02020603050405020304" pitchFamily="18" charset="0"/>
                <a:cs typeface="Times New Roman" panose="02020603050405020304" pitchFamily="18" charset="0"/>
              </a:rPr>
              <a:t>, что вы можете помочь своему ребенку, под­держать его, не прибегая к физическому наказанию.</a:t>
            </a:r>
          </a:p>
          <a:p>
            <a:endParaRPr lang="ru-RU" dirty="0" smtClean="0"/>
          </a:p>
          <a:p>
            <a:endParaRPr lang="ru-RU" dirty="0"/>
          </a:p>
          <a:p>
            <a:endParaRPr lang="ru-RU" dirty="0" smtClean="0"/>
          </a:p>
          <a:p>
            <a:endParaRPr lang="ru-RU" dirty="0"/>
          </a:p>
          <a:p>
            <a:endParaRPr lang="ru-RU" dirty="0" smtClean="0"/>
          </a:p>
          <a:p>
            <a:endParaRPr lang="ru-RU" dirty="0"/>
          </a:p>
          <a:p>
            <a:pPr lvl="0" algn="ctr"/>
            <a:endParaRPr lang="ru-RU" dirty="0" smtClean="0">
              <a:solidFill>
                <a:schemeClr val="bg1"/>
              </a:solidFill>
            </a:endParaRPr>
          </a:p>
          <a:p>
            <a:pPr lvl="0" algn="ctr"/>
            <a:r>
              <a:rPr lang="ru-RU" dirty="0" smtClean="0">
                <a:solidFill>
                  <a:schemeClr val="bg1"/>
                </a:solidFill>
              </a:rPr>
              <a:t>Не </a:t>
            </a:r>
            <a:r>
              <a:rPr lang="ru-RU" dirty="0">
                <a:solidFill>
                  <a:schemeClr val="bg1"/>
                </a:solidFill>
              </a:rPr>
              <a:t>пытайтесь сделать из ребёнка самого-самого.</a:t>
            </a:r>
          </a:p>
          <a:p>
            <a:pPr lvl="0" algn="ctr"/>
            <a:r>
              <a:rPr lang="ru-RU" dirty="0">
                <a:solidFill>
                  <a:schemeClr val="bg1"/>
                </a:solidFill>
              </a:rPr>
              <a:t>Не сравнивайте вслух ребёнка с другими детьми.</a:t>
            </a:r>
          </a:p>
          <a:p>
            <a:pPr lvl="0" algn="ctr"/>
            <a:r>
              <a:rPr lang="ru-RU" dirty="0">
                <a:solidFill>
                  <a:schemeClr val="bg1"/>
                </a:solidFill>
              </a:rPr>
              <a:t>Избегайте свидетелей</a:t>
            </a:r>
            <a:r>
              <a:rPr lang="ru-RU" i="1" dirty="0">
                <a:solidFill>
                  <a:schemeClr val="bg1"/>
                </a:solidFill>
              </a:rPr>
              <a:t>.</a:t>
            </a:r>
            <a:endParaRPr lang="ru-RU" dirty="0">
              <a:solidFill>
                <a:schemeClr val="bg1"/>
              </a:solidFill>
            </a:endParaRPr>
          </a:p>
          <a:p>
            <a:pPr lvl="0" algn="ctr"/>
            <a:r>
              <a:rPr lang="ru-RU" dirty="0">
                <a:solidFill>
                  <a:schemeClr val="bg1"/>
                </a:solidFill>
              </a:rPr>
              <a:t>Перестаньте шантажировать.</a:t>
            </a:r>
          </a:p>
          <a:p>
            <a:endParaRPr lang="ru-RU" dirty="0"/>
          </a:p>
        </p:txBody>
      </p:sp>
      <p:pic>
        <p:nvPicPr>
          <p:cNvPr id="3" name="Picture 3"/>
          <p:cNvPicPr>
            <a:picLocks noGrp="1" noChangeAspect="1" noChangeArrowheads="1"/>
          </p:cNvPicPr>
          <p:nvPr>
            <p:ph sz="half" idx="4294967295"/>
          </p:nvPr>
        </p:nvPicPr>
        <p:blipFill>
          <a:blip r:embed="rId2" cstate="print"/>
          <a:stretch>
            <a:fillRect/>
          </a:stretch>
        </p:blipFill>
        <p:spPr bwMode="auto">
          <a:xfrm>
            <a:off x="5076056" y="2636912"/>
            <a:ext cx="2843808" cy="191212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7" descr="lebedeva1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822238"/>
            <a:ext cx="2520280" cy="188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198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908720"/>
            <a:ext cx="7704856" cy="3754874"/>
          </a:xfrm>
          <a:prstGeom prst="rect">
            <a:avLst/>
          </a:prstGeom>
          <a:noFill/>
        </p:spPr>
        <p:txBody>
          <a:bodyPr wrap="square" rtlCol="0">
            <a:spAutoFit/>
          </a:bodyPr>
          <a:lstStyle/>
          <a:p>
            <a:pPr algn="ctr"/>
            <a:r>
              <a:rPr lang="ru-RU" sz="4400" b="1" u="sng" dirty="0">
                <a:solidFill>
                  <a:srgbClr val="FF0000"/>
                </a:solidFill>
                <a:effectLst>
                  <a:outerShdw blurRad="38100" dist="38100" dir="2700000" algn="tl">
                    <a:srgbClr val="000000">
                      <a:alpha val="43137"/>
                    </a:srgbClr>
                  </a:outerShdw>
                </a:effectLst>
                <a:latin typeface="Monotype Corsiva" panose="03010101010201010101" pitchFamily="66" charset="0"/>
                <a:cs typeface="Times New Roman" panose="02020603050405020304" pitchFamily="18" charset="0"/>
              </a:rPr>
              <a:t>Любой вид жестокого обращения с детьми нарушает физическое и психическое здоровье ребенка, мешает его полноценному развитию.</a:t>
            </a:r>
            <a:endParaRPr lang="ru-RU" sz="4400" dirty="0">
              <a:solidFill>
                <a:srgbClr val="FF0000"/>
              </a:solidFill>
              <a:effectLst>
                <a:outerShdw blurRad="38100" dist="38100" dir="2700000" algn="tl">
                  <a:srgbClr val="000000">
                    <a:alpha val="43137"/>
                  </a:srgbClr>
                </a:outerShdw>
              </a:effectLst>
              <a:latin typeface="Monotype Corsiva" panose="03010101010201010101" pitchFamily="66" charset="0"/>
              <a:cs typeface="Times New Roman" panose="02020603050405020304" pitchFamily="18" charset="0"/>
            </a:endParaRPr>
          </a:p>
          <a:p>
            <a:endParaRPr lang="ru-RU"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9448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6"/>
          <p:cNvSpPr>
            <a:spLocks noGrp="1"/>
          </p:cNvSpPr>
          <p:nvPr>
            <p:ph type="subTitle" idx="1"/>
          </p:nvPr>
        </p:nvSpPr>
        <p:spPr>
          <a:xfrm>
            <a:off x="1691680" y="2132856"/>
            <a:ext cx="5760640" cy="3600400"/>
          </a:xfrm>
        </p:spPr>
        <p:txBody>
          <a:bodyPr>
            <a:noAutofit/>
          </a:bodyPr>
          <a:lstStyle/>
          <a:p>
            <a:pPr algn="l"/>
            <a:r>
              <a:rPr lang="ru-RU" b="1" i="1" dirty="0"/>
              <a:t>Покинут  счастьем будет тот, </a:t>
            </a:r>
          </a:p>
          <a:p>
            <a:pPr algn="l"/>
            <a:r>
              <a:rPr lang="ru-RU" b="1" i="1" dirty="0" smtClean="0"/>
              <a:t>Кого </a:t>
            </a:r>
            <a:r>
              <a:rPr lang="ru-RU" b="1" i="1" dirty="0"/>
              <a:t>ребёнком плохо воспитали, </a:t>
            </a:r>
          </a:p>
          <a:p>
            <a:pPr algn="l"/>
            <a:r>
              <a:rPr lang="ru-RU" b="1" i="1" dirty="0" smtClean="0"/>
              <a:t>Побег </a:t>
            </a:r>
            <a:r>
              <a:rPr lang="ru-RU" b="1" i="1" dirty="0"/>
              <a:t>зелёный выпрямить </a:t>
            </a:r>
            <a:r>
              <a:rPr lang="ru-RU" b="1" i="1" dirty="0" smtClean="0"/>
              <a:t>легко, </a:t>
            </a:r>
          </a:p>
          <a:p>
            <a:pPr algn="l"/>
            <a:r>
              <a:rPr lang="ru-RU" b="1" i="1" dirty="0" smtClean="0"/>
              <a:t>Сухую ветвь один огонь исправит. </a:t>
            </a:r>
          </a:p>
          <a:p>
            <a:pPr algn="r"/>
            <a:r>
              <a:rPr lang="ru-RU" b="1" i="1" dirty="0" smtClean="0"/>
              <a:t> Саади</a:t>
            </a:r>
            <a:endParaRPr lang="ru-RU" b="1" i="1" dirty="0"/>
          </a:p>
          <a:p>
            <a:endParaRPr lang="ru-RU" sz="3600" b="1" dirty="0"/>
          </a:p>
        </p:txBody>
      </p:sp>
      <p:sp>
        <p:nvSpPr>
          <p:cNvPr id="8" name="Прямоугольник 7"/>
          <p:cNvSpPr/>
          <p:nvPr/>
        </p:nvSpPr>
        <p:spPr>
          <a:xfrm>
            <a:off x="174536" y="-58112"/>
            <a:ext cx="8640960" cy="193899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ru-RU" sz="6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Нет</a:t>
            </a:r>
            <a:r>
              <a:rPr lang="en-US" sz="6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ru-RU" sz="6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ru-RU" sz="6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насилию в семье</a:t>
            </a:r>
            <a:endParaRPr lang="ru-RU"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Прямоугольник 3"/>
          <p:cNvSpPr/>
          <p:nvPr/>
        </p:nvSpPr>
        <p:spPr>
          <a:xfrm>
            <a:off x="395536" y="4400506"/>
            <a:ext cx="4572000" cy="1477328"/>
          </a:xfrm>
          <a:prstGeom prst="rect">
            <a:avLst/>
          </a:prstGeom>
        </p:spPr>
        <p:txBody>
          <a:bodyPr>
            <a:spAutoFit/>
          </a:bodyPr>
          <a:lstStyle/>
          <a:p>
            <a:pPr algn="just"/>
            <a:r>
              <a:rPr lang="ru-RU" dirty="0">
                <a:solidFill>
                  <a:schemeClr val="bg1"/>
                </a:solidFill>
                <a:latin typeface="Times New Roman" panose="02020603050405020304" pitchFamily="18" charset="0"/>
                <a:cs typeface="Times New Roman" panose="02020603050405020304" pitchFamily="18" charset="0"/>
              </a:rPr>
              <a:t>Жестокое обращение с детьми (насилие) - это любое поведение по отношении к ребёнку, которое нарушает его физическое или психическое благополучие, ставя под угрозу состояние его здоровья и развития.</a:t>
            </a:r>
          </a:p>
        </p:txBody>
      </p:sp>
      <p:pic>
        <p:nvPicPr>
          <p:cNvPr id="10" name="Picture 3" descr="C:\Users\ВИКТОР\Desktop\Педагог-психолог 2017-2018\сентябрь\Лекторий 20.09.2017\82555_590x3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0958" y="4365415"/>
            <a:ext cx="2883446" cy="18131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69827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iterate type="wd">
                                    <p:tmPct val="10000"/>
                                  </p:iterate>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2000"/>
                                        <p:tgtEl>
                                          <p:spTgt spid="7">
                                            <p:txEl>
                                              <p:pRg st="0" end="0"/>
                                            </p:txEl>
                                          </p:spTgt>
                                        </p:tgtEl>
                                      </p:cBhvr>
                                    </p:animEffect>
                                  </p:childTnLst>
                                </p:cTn>
                              </p:par>
                            </p:childTnLst>
                          </p:cTn>
                        </p:par>
                        <p:par>
                          <p:cTn id="14" fill="hold">
                            <p:stCondLst>
                              <p:cond delay="3800"/>
                            </p:stCondLst>
                            <p:childTnLst>
                              <p:par>
                                <p:cTn id="15" presetID="10" presetClass="entr" presetSubtype="0" fill="hold" grpId="0" nodeType="afterEffect">
                                  <p:stCondLst>
                                    <p:cond delay="0"/>
                                  </p:stCondLst>
                                  <p:iterate type="wd">
                                    <p:tmPct val="10000"/>
                                  </p:iterate>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2000"/>
                                        <p:tgtEl>
                                          <p:spTgt spid="7">
                                            <p:txEl>
                                              <p:pRg st="1" end="1"/>
                                            </p:txEl>
                                          </p:spTgt>
                                        </p:tgtEl>
                                      </p:cBhvr>
                                    </p:animEffect>
                                  </p:childTnLst>
                                </p:cTn>
                              </p:par>
                            </p:childTnLst>
                          </p:cTn>
                        </p:par>
                        <p:par>
                          <p:cTn id="18" fill="hold">
                            <p:stCondLst>
                              <p:cond delay="6600"/>
                            </p:stCondLst>
                            <p:childTnLst>
                              <p:par>
                                <p:cTn id="19" presetID="10" presetClass="entr" presetSubtype="0" fill="hold" grpId="0" nodeType="afterEffect">
                                  <p:stCondLst>
                                    <p:cond delay="0"/>
                                  </p:stCondLst>
                                  <p:iterate type="wd">
                                    <p:tmPct val="10000"/>
                                  </p:iterate>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2000"/>
                                        <p:tgtEl>
                                          <p:spTgt spid="7">
                                            <p:txEl>
                                              <p:pRg st="2" end="2"/>
                                            </p:txEl>
                                          </p:spTgt>
                                        </p:tgtEl>
                                      </p:cBhvr>
                                    </p:animEffect>
                                  </p:childTnLst>
                                </p:cTn>
                              </p:par>
                            </p:childTnLst>
                          </p:cTn>
                        </p:par>
                        <p:par>
                          <p:cTn id="22" fill="hold">
                            <p:stCondLst>
                              <p:cond delay="9400"/>
                            </p:stCondLst>
                            <p:childTnLst>
                              <p:par>
                                <p:cTn id="23" presetID="10" presetClass="entr" presetSubtype="0" fill="hold" grpId="0" nodeType="afterEffect">
                                  <p:stCondLst>
                                    <p:cond delay="0"/>
                                  </p:stCondLst>
                                  <p:iterate type="wd">
                                    <p:tmPct val="10000"/>
                                  </p:iterate>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2000"/>
                                        <p:tgtEl>
                                          <p:spTgt spid="7">
                                            <p:txEl>
                                              <p:pRg st="3" end="3"/>
                                            </p:txEl>
                                          </p:spTgt>
                                        </p:tgtEl>
                                      </p:cBhvr>
                                    </p:animEffect>
                                  </p:childTnLst>
                                </p:cTn>
                              </p:par>
                            </p:childTnLst>
                          </p:cTn>
                        </p:par>
                        <p:par>
                          <p:cTn id="26" fill="hold">
                            <p:stCondLst>
                              <p:cond delay="12400"/>
                            </p:stCondLst>
                            <p:childTnLst>
                              <p:par>
                                <p:cTn id="27" presetID="10" presetClass="entr" presetSubtype="0" fill="hold" grpId="0" nodeType="afterEffect">
                                  <p:stCondLst>
                                    <p:cond delay="0"/>
                                  </p:stCondLst>
                                  <p:iterate type="wd">
                                    <p:tmPct val="10000"/>
                                  </p:iterate>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476672"/>
            <a:ext cx="7848872" cy="5909310"/>
          </a:xfrm>
          <a:prstGeom prst="rect">
            <a:avLst/>
          </a:prstGeom>
          <a:noFill/>
        </p:spPr>
        <p:txBody>
          <a:bodyPr wrap="square" rtlCol="0">
            <a:spAutoFit/>
          </a:bodyPr>
          <a:lstStyle/>
          <a:p>
            <a:pPr algn="just"/>
            <a:r>
              <a:rPr lang="ru-RU" sz="2000" dirty="0" smtClean="0">
                <a:solidFill>
                  <a:schemeClr val="bg1"/>
                </a:solidFill>
                <a:latin typeface="Times New Roman" panose="02020603050405020304" pitchFamily="18" charset="0"/>
                <a:cs typeface="Times New Roman" panose="02020603050405020304" pitchFamily="18" charset="0"/>
              </a:rPr>
              <a:t>	Как </a:t>
            </a:r>
            <a:r>
              <a:rPr lang="ru-RU" sz="2000" dirty="0">
                <a:solidFill>
                  <a:schemeClr val="bg1"/>
                </a:solidFill>
                <a:latin typeface="Times New Roman" panose="02020603050405020304" pitchFamily="18" charset="0"/>
                <a:cs typeface="Times New Roman" panose="02020603050405020304" pitchFamily="18" charset="0"/>
              </a:rPr>
              <a:t>родители, мы делаем все, чтобы обезопасить и защитишь своих детей. Но отовсюду приходит огорчительно много сообщений о том, что детей избивают и насилуют, над ними издеваются и бросают их без помощи.</a:t>
            </a:r>
          </a:p>
          <a:p>
            <a:pPr algn="just"/>
            <a:r>
              <a:rPr lang="ru-RU" sz="2000" dirty="0" smtClean="0">
                <a:solidFill>
                  <a:schemeClr val="bg1"/>
                </a:solidFill>
                <a:latin typeface="Times New Roman" panose="02020603050405020304" pitchFamily="18" charset="0"/>
                <a:cs typeface="Times New Roman" panose="02020603050405020304" pitchFamily="18" charset="0"/>
              </a:rPr>
              <a:t>	Наказание </a:t>
            </a:r>
            <a:r>
              <a:rPr lang="ru-RU" sz="2000" dirty="0">
                <a:solidFill>
                  <a:schemeClr val="bg1"/>
                </a:solidFill>
                <a:latin typeface="Times New Roman" panose="02020603050405020304" pitchFamily="18" charset="0"/>
                <a:cs typeface="Times New Roman" panose="02020603050405020304" pitchFamily="18" charset="0"/>
              </a:rPr>
              <a:t>все еще остается самой распространенной формой воздействия, основанной на страхе перед болью, возможностью оказаться в неловком положении перед родными, друзьями, боязнью быть отвергнутым.</a:t>
            </a:r>
          </a:p>
          <a:p>
            <a:pPr algn="just"/>
            <a:r>
              <a:rPr lang="ru-RU" sz="2000" dirty="0" smtClean="0">
                <a:solidFill>
                  <a:schemeClr val="bg1"/>
                </a:solidFill>
                <a:latin typeface="Times New Roman" panose="02020603050405020304" pitchFamily="18" charset="0"/>
                <a:cs typeface="Times New Roman" panose="02020603050405020304" pitchFamily="18" charset="0"/>
              </a:rPr>
              <a:t>	По </a:t>
            </a:r>
            <a:r>
              <a:rPr lang="ru-RU" sz="2000" dirty="0">
                <a:solidFill>
                  <a:schemeClr val="bg1"/>
                </a:solidFill>
                <a:latin typeface="Times New Roman" panose="02020603050405020304" pitchFamily="18" charset="0"/>
                <a:cs typeface="Times New Roman" panose="02020603050405020304" pitchFamily="18" charset="0"/>
              </a:rPr>
              <a:t>данным статистики ежегодно в России около 15 тыс. женщин погибает от рук супруга, 17 тысяч детей разного возраста становятся жертвами насильственных преступлений.  Каждый год около двух миллионов детей избиваются родителями, более 10 тыс. несовершеннолетних становятся инвалидами в результате совершения против них преступлений. До 10% этих детей побои заканчиваются смертью, и 2 тыс. детей кончают жизнь самоубийством.</a:t>
            </a:r>
          </a:p>
          <a:p>
            <a:pPr algn="just"/>
            <a:r>
              <a:rPr lang="ru-RU" sz="2000" dirty="0" smtClean="0">
                <a:solidFill>
                  <a:schemeClr val="bg1"/>
                </a:solidFill>
                <a:latin typeface="Times New Roman" panose="02020603050405020304" pitchFamily="18" charset="0"/>
                <a:cs typeface="Times New Roman" panose="02020603050405020304" pitchFamily="18" charset="0"/>
              </a:rPr>
              <a:t>	Более </a:t>
            </a:r>
            <a:r>
              <a:rPr lang="ru-RU" sz="2000" dirty="0">
                <a:solidFill>
                  <a:schemeClr val="bg1"/>
                </a:solidFill>
                <a:latin typeface="Times New Roman" panose="02020603050405020304" pitchFamily="18" charset="0"/>
                <a:cs typeface="Times New Roman" panose="02020603050405020304" pitchFamily="18" charset="0"/>
              </a:rPr>
              <a:t>50 тыс. детей в течение года уходят из дома, спасаясь от родителей.</a:t>
            </a:r>
          </a:p>
          <a:p>
            <a:endParaRPr lang="ru-RU" dirty="0"/>
          </a:p>
        </p:txBody>
      </p:sp>
    </p:spTree>
    <p:extLst>
      <p:ext uri="{BB962C8B-B14F-4D97-AF65-F5344CB8AC3E}">
        <p14:creationId xmlns:p14="http://schemas.microsoft.com/office/powerpoint/2010/main" val="3174411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476672"/>
            <a:ext cx="8822996" cy="6955750"/>
          </a:xfrm>
          <a:prstGeom prst="rect">
            <a:avLst/>
          </a:prstGeom>
          <a:noFill/>
        </p:spPr>
        <p:txBody>
          <a:bodyPr wrap="square" rtlCol="0">
            <a:spAutoFit/>
          </a:bodyPr>
          <a:lstStyle/>
          <a:p>
            <a:pPr algn="ctr"/>
            <a:r>
              <a:rPr lang="ru-RU"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Различают четыре основных формы жестокого обращения с </a:t>
            </a:r>
            <a:r>
              <a:rPr lang="ru-RU"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детьми:</a:t>
            </a:r>
            <a:endParaRPr lang="ru-RU" sz="2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ru-RU" sz="2000" dirty="0" smtClean="0">
                <a:solidFill>
                  <a:schemeClr val="bg1"/>
                </a:solidFill>
                <a:latin typeface="Times New Roman" panose="02020603050405020304" pitchFamily="18" charset="0"/>
                <a:cs typeface="Times New Roman" panose="02020603050405020304" pitchFamily="18" charset="0"/>
              </a:rPr>
              <a:t>Эмоциональное (</a:t>
            </a:r>
            <a:r>
              <a:rPr lang="ru-RU" sz="2000" dirty="0">
                <a:solidFill>
                  <a:schemeClr val="bg1"/>
                </a:solidFill>
                <a:latin typeface="Times New Roman" panose="02020603050405020304" pitchFamily="18" charset="0"/>
                <a:cs typeface="Times New Roman" panose="02020603050405020304" pitchFamily="18" charset="0"/>
              </a:rPr>
              <a:t>психологическое) насилие</a:t>
            </a:r>
            <a:r>
              <a:rPr lang="ru-RU" sz="2000" dirty="0" smtClean="0">
                <a:solidFill>
                  <a:schemeClr val="bg1"/>
                </a:solidFill>
                <a:latin typeface="Times New Roman" panose="02020603050405020304" pitchFamily="18" charset="0"/>
                <a:cs typeface="Times New Roman" panose="02020603050405020304" pitchFamily="18" charset="0"/>
              </a:rPr>
              <a:t>.</a:t>
            </a:r>
          </a:p>
          <a:p>
            <a:pPr lvl="0"/>
            <a:endParaRPr lang="ru-RU" sz="2800" dirty="0">
              <a:solidFill>
                <a:schemeClr val="bg1"/>
              </a:solidFill>
              <a:latin typeface="Times New Roman" panose="02020603050405020304" pitchFamily="18" charset="0"/>
              <a:cs typeface="Times New Roman" panose="02020603050405020304" pitchFamily="18" charset="0"/>
            </a:endParaRPr>
          </a:p>
          <a:p>
            <a:pPr lvl="0" algn="ctr"/>
            <a:endParaRPr lang="ru-RU" sz="2800" dirty="0">
              <a:solidFill>
                <a:schemeClr val="bg1"/>
              </a:solidFill>
              <a:latin typeface="Times New Roman" panose="02020603050405020304" pitchFamily="18" charset="0"/>
              <a:cs typeface="Times New Roman" panose="02020603050405020304" pitchFamily="18" charset="0"/>
            </a:endParaRPr>
          </a:p>
          <a:p>
            <a:pPr lvl="0" algn="ctr"/>
            <a:r>
              <a:rPr lang="ru-RU" sz="2000" dirty="0">
                <a:solidFill>
                  <a:schemeClr val="bg1"/>
                </a:solidFill>
                <a:latin typeface="Times New Roman" panose="02020603050405020304" pitchFamily="18" charset="0"/>
                <a:cs typeface="Times New Roman" panose="02020603050405020304" pitchFamily="18" charset="0"/>
              </a:rPr>
              <a:t> </a:t>
            </a:r>
            <a:r>
              <a:rPr lang="ru-RU" sz="2000" dirty="0" smtClean="0">
                <a:solidFill>
                  <a:schemeClr val="bg1"/>
                </a:solidFill>
                <a:latin typeface="Times New Roman" panose="02020603050405020304" pitchFamily="18" charset="0"/>
                <a:cs typeface="Times New Roman" panose="02020603050405020304" pitchFamily="18" charset="0"/>
              </a:rPr>
              <a:t>                  Физическое </a:t>
            </a:r>
            <a:r>
              <a:rPr lang="ru-RU" sz="2000" dirty="0">
                <a:solidFill>
                  <a:schemeClr val="bg1"/>
                </a:solidFill>
                <a:latin typeface="Times New Roman" panose="02020603050405020304" pitchFamily="18" charset="0"/>
                <a:cs typeface="Times New Roman" panose="02020603050405020304" pitchFamily="18" charset="0"/>
              </a:rPr>
              <a:t>насилие.</a:t>
            </a:r>
          </a:p>
          <a:p>
            <a:pPr marL="285750" lvl="0" indent="-285750" algn="r">
              <a:buFont typeface="Wingdings" panose="05000000000000000000" pitchFamily="2" charset="2"/>
              <a:buChar char="Ø"/>
            </a:pPr>
            <a:endParaRPr lang="ru-RU" sz="2800" dirty="0" smtClean="0">
              <a:solidFill>
                <a:schemeClr val="bg1"/>
              </a:solidFill>
              <a:latin typeface="Times New Roman" panose="02020603050405020304" pitchFamily="18" charset="0"/>
              <a:cs typeface="Times New Roman" panose="02020603050405020304" pitchFamily="18" charset="0"/>
            </a:endParaRPr>
          </a:p>
          <a:p>
            <a:pPr marL="285750" lvl="0" indent="-285750" algn="r">
              <a:buFont typeface="Wingdings" panose="05000000000000000000" pitchFamily="2" charset="2"/>
              <a:buChar char="Ø"/>
            </a:pPr>
            <a:endParaRPr lang="ru-RU" sz="2800" dirty="0">
              <a:solidFill>
                <a:schemeClr val="bg1"/>
              </a:solidFill>
              <a:latin typeface="Times New Roman" panose="02020603050405020304" pitchFamily="18" charset="0"/>
              <a:cs typeface="Times New Roman" panose="02020603050405020304" pitchFamily="18" charset="0"/>
            </a:endParaRPr>
          </a:p>
          <a:p>
            <a:pPr marL="285750" lvl="0" indent="-285750" algn="r">
              <a:buFont typeface="Wingdings" panose="05000000000000000000" pitchFamily="2" charset="2"/>
              <a:buChar char="Ø"/>
            </a:pPr>
            <a:endParaRPr lang="ru-RU" sz="2800" dirty="0" smtClean="0">
              <a:solidFill>
                <a:schemeClr val="bg1"/>
              </a:solidFill>
              <a:latin typeface="Times New Roman" panose="02020603050405020304" pitchFamily="18" charset="0"/>
              <a:cs typeface="Times New Roman" panose="02020603050405020304" pitchFamily="18" charset="0"/>
            </a:endParaRPr>
          </a:p>
          <a:p>
            <a:pPr marL="285750" lvl="0" indent="-285750" algn="r">
              <a:buFont typeface="Wingdings" panose="05000000000000000000" pitchFamily="2" charset="2"/>
              <a:buChar char="Ø"/>
            </a:pPr>
            <a:endParaRPr lang="ru-RU" sz="2000" dirty="0" smtClean="0">
              <a:solidFill>
                <a:schemeClr val="bg1"/>
              </a:solidFill>
              <a:latin typeface="Times New Roman" panose="02020603050405020304" pitchFamily="18" charset="0"/>
              <a:cs typeface="Times New Roman" panose="02020603050405020304" pitchFamily="18" charset="0"/>
            </a:endParaRPr>
          </a:p>
          <a:p>
            <a:pPr marL="285750" lvl="0" indent="-285750" algn="r">
              <a:buFont typeface="Wingdings" panose="05000000000000000000" pitchFamily="2" charset="2"/>
              <a:buChar char="Ø"/>
            </a:pPr>
            <a:endParaRPr lang="ru-RU" sz="2000" dirty="0">
              <a:solidFill>
                <a:schemeClr val="bg1"/>
              </a:solidFill>
              <a:latin typeface="Times New Roman" panose="02020603050405020304" pitchFamily="18" charset="0"/>
              <a:cs typeface="Times New Roman" panose="02020603050405020304" pitchFamily="18" charset="0"/>
            </a:endParaRPr>
          </a:p>
          <a:p>
            <a:pPr marL="285750" lvl="0" indent="-285750" algn="r">
              <a:buFont typeface="Wingdings" panose="05000000000000000000" pitchFamily="2" charset="2"/>
              <a:buChar char="Ø"/>
            </a:pPr>
            <a:endParaRPr lang="ru-RU" sz="2000" dirty="0" smtClean="0">
              <a:solidFill>
                <a:schemeClr val="bg1"/>
              </a:solidFill>
              <a:latin typeface="Times New Roman" panose="02020603050405020304" pitchFamily="18" charset="0"/>
              <a:cs typeface="Times New Roman" panose="02020603050405020304" pitchFamily="18" charset="0"/>
            </a:endParaRPr>
          </a:p>
          <a:p>
            <a:pPr marL="285750" lvl="0" indent="-285750" algn="r">
              <a:buFont typeface="Wingdings" panose="05000000000000000000" pitchFamily="2" charset="2"/>
              <a:buChar char="Ø"/>
            </a:pPr>
            <a:endParaRPr lang="ru-RU" sz="2000" dirty="0">
              <a:solidFill>
                <a:schemeClr val="bg1"/>
              </a:solidFill>
              <a:latin typeface="Times New Roman" panose="02020603050405020304" pitchFamily="18" charset="0"/>
              <a:cs typeface="Times New Roman" panose="02020603050405020304" pitchFamily="18" charset="0"/>
            </a:endParaRPr>
          </a:p>
          <a:p>
            <a:pPr marL="285750" lvl="0" indent="-285750" algn="r">
              <a:buFont typeface="Wingdings" panose="05000000000000000000" pitchFamily="2" charset="2"/>
              <a:buChar char="Ø"/>
            </a:pPr>
            <a:endParaRPr lang="ru-RU" sz="2000" dirty="0">
              <a:solidFill>
                <a:schemeClr val="bg1"/>
              </a:solidFill>
              <a:latin typeface="Times New Roman" panose="02020603050405020304" pitchFamily="18" charset="0"/>
              <a:cs typeface="Times New Roman" panose="02020603050405020304" pitchFamily="18" charset="0"/>
            </a:endParaRPr>
          </a:p>
          <a:p>
            <a:pPr lvl="0" algn="r"/>
            <a:r>
              <a:rPr lang="ru-RU" sz="2000" dirty="0" smtClean="0">
                <a:solidFill>
                  <a:schemeClr val="bg1"/>
                </a:solidFill>
                <a:latin typeface="Times New Roman" panose="02020603050405020304" pitchFamily="18" charset="0"/>
                <a:cs typeface="Times New Roman" panose="02020603050405020304" pitchFamily="18" charset="0"/>
              </a:rPr>
              <a:t>Сексуальное насилие.</a:t>
            </a:r>
          </a:p>
          <a:p>
            <a:pPr lvl="0" algn="r"/>
            <a:endParaRPr lang="ru-RU" sz="2000" dirty="0">
              <a:solidFill>
                <a:schemeClr val="bg1"/>
              </a:solidFill>
              <a:latin typeface="Times New Roman" panose="02020603050405020304" pitchFamily="18" charset="0"/>
              <a:cs typeface="Times New Roman" panose="02020603050405020304" pitchFamily="18" charset="0"/>
            </a:endParaRPr>
          </a:p>
          <a:p>
            <a:pPr lvl="0" algn="r"/>
            <a:endParaRPr lang="ru-RU" sz="2000" dirty="0" smtClean="0">
              <a:solidFill>
                <a:schemeClr val="bg1"/>
              </a:solidFill>
              <a:latin typeface="Times New Roman" panose="02020603050405020304" pitchFamily="18" charset="0"/>
              <a:cs typeface="Times New Roman" panose="02020603050405020304" pitchFamily="18" charset="0"/>
            </a:endParaRPr>
          </a:p>
          <a:p>
            <a:pPr lvl="0" algn="r"/>
            <a:endParaRPr lang="ru-RU" sz="2000" dirty="0">
              <a:solidFill>
                <a:schemeClr val="bg1"/>
              </a:solidFill>
              <a:latin typeface="Times New Roman" panose="02020603050405020304" pitchFamily="18" charset="0"/>
              <a:cs typeface="Times New Roman" panose="02020603050405020304" pitchFamily="18" charset="0"/>
            </a:endParaRPr>
          </a:p>
          <a:p>
            <a:pPr lvl="0" algn="ctr"/>
            <a:r>
              <a:rPr lang="ru-RU" sz="2000" dirty="0" smtClean="0">
                <a:solidFill>
                  <a:schemeClr val="bg1"/>
                </a:solidFill>
                <a:latin typeface="Times New Roman" panose="02020603050405020304" pitchFamily="18" charset="0"/>
                <a:cs typeface="Times New Roman" panose="02020603050405020304" pitchFamily="18" charset="0"/>
              </a:rPr>
              <a:t>                                   Пренебрежение </a:t>
            </a:r>
            <a:r>
              <a:rPr lang="ru-RU" sz="2000" dirty="0">
                <a:solidFill>
                  <a:schemeClr val="bg1"/>
                </a:solidFill>
                <a:latin typeface="Times New Roman" panose="02020603050405020304" pitchFamily="18" charset="0"/>
                <a:cs typeface="Times New Roman" panose="02020603050405020304" pitchFamily="18" charset="0"/>
              </a:rPr>
              <a:t>(заброшенность, беспризорность).</a:t>
            </a:r>
          </a:p>
          <a:p>
            <a:r>
              <a:rPr lang="ru-RU" sz="2800" dirty="0">
                <a:solidFill>
                  <a:schemeClr val="bg1"/>
                </a:solidFill>
                <a:latin typeface="Times New Roman" panose="02020603050405020304" pitchFamily="18" charset="0"/>
                <a:cs typeface="Times New Roman" panose="02020603050405020304" pitchFamily="18" charset="0"/>
              </a:rPr>
              <a:t> </a:t>
            </a:r>
          </a:p>
          <a:p>
            <a:endParaRPr lang="ru-RU" dirty="0"/>
          </a:p>
        </p:txBody>
      </p:sp>
      <p:pic>
        <p:nvPicPr>
          <p:cNvPr id="3074" name="Picture 2" descr="C:\Users\ВИКТОР\Desktop\Педагог-психолог 2017-2018\сентябрь\Лекторий 20.09.2017\pic-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55422"/>
            <a:ext cx="3165619" cy="198687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ВИКТОР\Desktop\Педагог-психолог 2017-2018\сентябрь\Лекторий 20.09.2017\Mother-smacking-her-daugh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134200"/>
            <a:ext cx="2558300" cy="330291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ВИКТОР\Desktop\Педагог-психолог 2017-2018\сентябрь\Лекторий 20.09.2017\5558531796_e9ec7d2058_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5" y="2924944"/>
            <a:ext cx="2540901" cy="3344396"/>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ВИКТОР\Desktop\Педагог-психолог 2017-2018\сентябрь\Лекторий 20.09.2017\77126_html_mfc9d93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6565" y="3614257"/>
            <a:ext cx="2448272" cy="3023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764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332656"/>
            <a:ext cx="8568952" cy="6524863"/>
          </a:xfrm>
          <a:prstGeom prst="rect">
            <a:avLst/>
          </a:prstGeom>
          <a:noFill/>
        </p:spPr>
        <p:txBody>
          <a:bodyPr wrap="square" rtlCol="0">
            <a:spAutoFit/>
          </a:bodyPr>
          <a:lstStyle/>
          <a:p>
            <a:pPr lvl="0" algn="ctr"/>
            <a:r>
              <a:rPr lang="ru-RU" sz="1600" b="1" u="sng" dirty="0">
                <a:solidFill>
                  <a:schemeClr val="bg1"/>
                </a:solidFill>
                <a:latin typeface="Times New Roman" panose="02020603050405020304" pitchFamily="18" charset="0"/>
                <a:cs typeface="Times New Roman" panose="02020603050405020304" pitchFamily="18" charset="0"/>
              </a:rPr>
              <a:t>Физическое насилие</a:t>
            </a:r>
            <a:r>
              <a:rPr lang="ru-RU" sz="1600" u="sng" dirty="0" smtClean="0">
                <a:solidFill>
                  <a:schemeClr val="bg1"/>
                </a:solidFill>
                <a:latin typeface="Times New Roman" panose="02020603050405020304" pitchFamily="18" charset="0"/>
                <a:cs typeface="Times New Roman" panose="02020603050405020304" pitchFamily="18" charset="0"/>
              </a:rPr>
              <a:t>:</a:t>
            </a:r>
          </a:p>
          <a:p>
            <a:pPr lvl="0" algn="ctr"/>
            <a:endParaRPr lang="ru-RU" sz="1600" dirty="0">
              <a:solidFill>
                <a:schemeClr val="bg1"/>
              </a:solidFill>
              <a:latin typeface="Times New Roman" panose="02020603050405020304" pitchFamily="18" charset="0"/>
              <a:cs typeface="Times New Roman" panose="02020603050405020304" pitchFamily="18" charset="0"/>
            </a:endParaRPr>
          </a:p>
          <a:p>
            <a:pPr algn="just"/>
            <a:r>
              <a:rPr lang="ru-RU" sz="1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ФИЗИЧЕСКОЕ </a:t>
            </a:r>
            <a:r>
              <a:rPr lang="ru-RU" sz="16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НАСИЛИЕ </a:t>
            </a:r>
            <a:r>
              <a:rPr lang="ru-RU" sz="1600" dirty="0">
                <a:solidFill>
                  <a:schemeClr val="bg1"/>
                </a:solidFill>
                <a:latin typeface="Times New Roman" panose="02020603050405020304" pitchFamily="18" charset="0"/>
                <a:cs typeface="Times New Roman" panose="02020603050405020304" pitchFamily="18" charset="0"/>
              </a:rPr>
              <a:t>- это любое неслучайное нанесение телесных повреждений ребёнку в возрасте до 18 лет родителем или лицом, осуществляющим опеку. К физическому насилию относят также случаи, когда родители умышленно не предотвращают возможности причинении телесных повреждений.</a:t>
            </a:r>
          </a:p>
          <a:p>
            <a:pPr algn="just"/>
            <a:r>
              <a:rPr lang="ru-RU" sz="1600" dirty="0">
                <a:solidFill>
                  <a:schemeClr val="bg1"/>
                </a:solidFill>
                <a:latin typeface="Times New Roman" panose="02020603050405020304" pitchFamily="18" charset="0"/>
                <a:cs typeface="Times New Roman" panose="02020603050405020304" pitchFamily="18" charset="0"/>
              </a:rPr>
              <a:t>	</a:t>
            </a:r>
            <a:r>
              <a:rPr lang="ru-RU" sz="1600" dirty="0" smtClean="0">
                <a:solidFill>
                  <a:schemeClr val="bg1"/>
                </a:solidFill>
                <a:latin typeface="Times New Roman" panose="02020603050405020304" pitchFamily="18" charset="0"/>
                <a:cs typeface="Times New Roman" panose="02020603050405020304" pitchFamily="18" charset="0"/>
              </a:rPr>
              <a:t>Жестокое </a:t>
            </a:r>
            <a:r>
              <a:rPr lang="ru-RU" sz="1600" dirty="0">
                <a:solidFill>
                  <a:schemeClr val="bg1"/>
                </a:solidFill>
                <a:latin typeface="Times New Roman" panose="02020603050405020304" pitchFamily="18" charset="0"/>
                <a:cs typeface="Times New Roman" panose="02020603050405020304" pitchFamily="18" charset="0"/>
              </a:rPr>
              <a:t>обращение с детьми может иметь различную природу. Бывает как бы вынужденным С первого взгляда семья благополучная, но родители не справляются с ребёнком, "вынуждены" прибегать к физическим наказаниям.</a:t>
            </a:r>
          </a:p>
          <a:p>
            <a:pPr algn="ctr"/>
            <a:r>
              <a:rPr lang="ru-RU" sz="1600" b="1" dirty="0">
                <a:solidFill>
                  <a:schemeClr val="bg1"/>
                </a:solidFill>
                <a:latin typeface="Times New Roman" panose="02020603050405020304" pitchFamily="18" charset="0"/>
                <a:cs typeface="Times New Roman" panose="02020603050405020304" pitchFamily="18" charset="0"/>
              </a:rPr>
              <a:t>Эмоциональные и поведенческие реакции у ребёнка:</a:t>
            </a:r>
            <a:endParaRPr lang="ru-RU" sz="1600" dirty="0">
              <a:solidFill>
                <a:schemeClr val="bg1"/>
              </a:solidFill>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Ощущает тревогу в общении с взрослыми.</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Испытывает чувство вины.</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Проявляет крайние формы поведения; или агрессивность, или нежелание общаться.</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Боится родителей.</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Боится идти домой.</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Жалуется, что родители бьют.</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Часто смотрит в одну точку, ничего не видя вокруг.</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Болезненно реагирует на плач других.</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Иногда ведет себя чрезмерно по-взрослому.</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Пытается манипулировать другими, чтобы привлечь к себе внимание.</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Имеет низкую самооценку.</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Необъяснимые изменения в поведении (прежде жизнерадостный ребёнок - теперь постоянно грустен, задумчив, замкнут).</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Побег из дома.</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Ношение неподходящей к погодным условиям одежды (чтобы скрыть кровоподтеки).</a:t>
            </a:r>
          </a:p>
          <a:p>
            <a:endParaRPr lang="ru-RU" dirty="0"/>
          </a:p>
        </p:txBody>
      </p:sp>
    </p:spTree>
    <p:extLst>
      <p:ext uri="{BB962C8B-B14F-4D97-AF65-F5344CB8AC3E}">
        <p14:creationId xmlns:p14="http://schemas.microsoft.com/office/powerpoint/2010/main" val="1905421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784976" cy="6524863"/>
          </a:xfrm>
          <a:prstGeom prst="rect">
            <a:avLst/>
          </a:prstGeom>
          <a:noFill/>
        </p:spPr>
        <p:txBody>
          <a:bodyPr wrap="square" rtlCol="0">
            <a:spAutoFit/>
          </a:bodyPr>
          <a:lstStyle/>
          <a:p>
            <a:pPr lvl="0" algn="ctr"/>
            <a:r>
              <a:rPr lang="ru-RU" sz="1600" b="1" u="sng" dirty="0">
                <a:solidFill>
                  <a:schemeClr val="bg1"/>
                </a:solidFill>
                <a:latin typeface="Times New Roman" panose="02020603050405020304" pitchFamily="18" charset="0"/>
                <a:cs typeface="Times New Roman" panose="02020603050405020304" pitchFamily="18" charset="0"/>
              </a:rPr>
              <a:t>Эмоционально-психологическое насилие</a:t>
            </a:r>
            <a:r>
              <a:rPr lang="ru-RU" sz="1600" u="sng" dirty="0">
                <a:solidFill>
                  <a:schemeClr val="bg1"/>
                </a:solidFill>
                <a:latin typeface="Times New Roman" panose="02020603050405020304" pitchFamily="18" charset="0"/>
                <a:cs typeface="Times New Roman" panose="02020603050405020304" pitchFamily="18" charset="0"/>
              </a:rPr>
              <a:t>:</a:t>
            </a:r>
            <a:endParaRPr lang="ru-RU" sz="1600" dirty="0">
              <a:solidFill>
                <a:schemeClr val="bg1"/>
              </a:solidFill>
              <a:latin typeface="Times New Roman" panose="02020603050405020304" pitchFamily="18" charset="0"/>
              <a:cs typeface="Times New Roman" panose="02020603050405020304" pitchFamily="18" charset="0"/>
            </a:endParaRPr>
          </a:p>
          <a:p>
            <a:pPr algn="just"/>
            <a:r>
              <a:rPr lang="ru-RU" sz="1600" dirty="0" smtClean="0">
                <a:solidFill>
                  <a:schemeClr val="bg1"/>
                </a:solidFill>
                <a:latin typeface="Times New Roman" panose="02020603050405020304" pitchFamily="18" charset="0"/>
                <a:cs typeface="Times New Roman" panose="02020603050405020304" pitchFamily="18" charset="0"/>
              </a:rPr>
              <a:t>	Всем </a:t>
            </a:r>
            <a:r>
              <a:rPr lang="ru-RU" sz="1600" dirty="0">
                <a:solidFill>
                  <a:schemeClr val="bg1"/>
                </a:solidFill>
                <a:latin typeface="Times New Roman" panose="02020603050405020304" pitchFamily="18" charset="0"/>
                <a:cs typeface="Times New Roman" panose="02020603050405020304" pitchFamily="18" charset="0"/>
              </a:rPr>
              <a:t>уже давно известно, что нехватка некоторых продуктов, витаминов и т. д. в раннем детстве может вызвать физические недостатки в зрелом возрасте, даже если вредных последствий сразу не видно. Но не все знают, что то же самое бывает с психическим развитием ребёнка. Когда не удовлетворяются определённые потребности, последствиями могут быть. длительные психологические дефекты.</a:t>
            </a:r>
          </a:p>
          <a:p>
            <a:pPr algn="just"/>
            <a:r>
              <a:rPr lang="ru-RU" sz="1600" dirty="0" smtClean="0">
                <a:solidFill>
                  <a:schemeClr val="bg1"/>
                </a:solidFill>
                <a:latin typeface="Times New Roman" panose="02020603050405020304" pitchFamily="18" charset="0"/>
                <a:cs typeface="Times New Roman" panose="02020603050405020304" pitchFamily="18" charset="0"/>
              </a:rPr>
              <a:t>	Эмоциональное </a:t>
            </a:r>
            <a:r>
              <a:rPr lang="ru-RU" sz="1600" dirty="0">
                <a:solidFill>
                  <a:schemeClr val="bg1"/>
                </a:solidFill>
                <a:latin typeface="Times New Roman" panose="02020603050405020304" pitchFamily="18" charset="0"/>
                <a:cs typeface="Times New Roman" panose="02020603050405020304" pitchFamily="18" charset="0"/>
              </a:rPr>
              <a:t>насилие, несмотря на то, что кажется этот вид насилия наиболее легким, на самом деле оставляет иногда более глубокий след в жизни человека, чем остальные. Заживают раны и затягиваются рубцы, полученные в результате физического насилия, вылечиваются заболевания, полученные после сексуального злоупотребления, но раны в душе, нарушения психики и болезненные вспышки воспоминаний мучают ребёнка еще долгие годы.</a:t>
            </a:r>
          </a:p>
          <a:p>
            <a:pPr algn="just"/>
            <a:r>
              <a:rPr lang="ru-RU" sz="1600" dirty="0">
                <a:solidFill>
                  <a:schemeClr val="bg1"/>
                </a:solidFill>
                <a:latin typeface="Times New Roman" panose="02020603050405020304" pitchFamily="18" charset="0"/>
                <a:cs typeface="Times New Roman" panose="02020603050405020304" pitchFamily="18" charset="0"/>
              </a:rPr>
              <a:t>Дети, пережившие позор и унижение в семье, как правило, точно так же будут вести себя со своими собственными детьми. Причины этого кроются в том, что они просто не имеют другого опыта общения между детьми и взрослыми. Чувства, с которыми ребенок придет во взрослый мир, будут ограничены; такие люди не способны на нежность, любовь и </a:t>
            </a:r>
            <a:r>
              <a:rPr lang="ru-RU" sz="1600" dirty="0" err="1">
                <a:solidFill>
                  <a:schemeClr val="bg1"/>
                </a:solidFill>
                <a:latin typeface="Times New Roman" panose="02020603050405020304" pitchFamily="18" charset="0"/>
                <a:cs typeface="Times New Roman" panose="02020603050405020304" pitchFamily="18" charset="0"/>
              </a:rPr>
              <a:t>эмпатию</a:t>
            </a:r>
            <a:r>
              <a:rPr lang="ru-RU" sz="1600" dirty="0">
                <a:solidFill>
                  <a:schemeClr val="bg1"/>
                </a:solidFill>
                <a:latin typeface="Times New Roman" panose="02020603050405020304" pitchFamily="18" charset="0"/>
                <a:cs typeface="Times New Roman" panose="02020603050405020304" pitchFamily="18" charset="0"/>
              </a:rPr>
              <a:t>.</a:t>
            </a:r>
          </a:p>
          <a:p>
            <a:pPr algn="just"/>
            <a:r>
              <a:rPr lang="ru-RU" sz="1600" dirty="0">
                <a:solidFill>
                  <a:schemeClr val="bg1"/>
                </a:solidFill>
                <a:latin typeface="Times New Roman" panose="02020603050405020304" pitchFamily="18" charset="0"/>
                <a:cs typeface="Times New Roman" panose="02020603050405020304" pitchFamily="18" charset="0"/>
              </a:rPr>
              <a:t> </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низкая самооценка;</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очень высокая тревожность;</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проявление агрессии;</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жестокость по отношению к другим детям или животным;</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замкнутость, отстраненность; угнетенное состояние, депрессия.</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ребенок часто становится мишенью для издевательств со стороны других детей;</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никому не доверяет;</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не умеет заводить друзей и поддерживать отношения;</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другие дети избегают общения с ним и т.п.</a:t>
            </a:r>
          </a:p>
          <a:p>
            <a:endParaRPr lang="ru-RU" dirty="0"/>
          </a:p>
        </p:txBody>
      </p:sp>
    </p:spTree>
    <p:extLst>
      <p:ext uri="{BB962C8B-B14F-4D97-AF65-F5344CB8AC3E}">
        <p14:creationId xmlns:p14="http://schemas.microsoft.com/office/powerpoint/2010/main" val="648415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88640"/>
            <a:ext cx="8496944" cy="5047536"/>
          </a:xfrm>
          <a:prstGeom prst="rect">
            <a:avLst/>
          </a:prstGeom>
          <a:noFill/>
        </p:spPr>
        <p:txBody>
          <a:bodyPr wrap="square" rtlCol="0">
            <a:spAutoFit/>
          </a:bodyPr>
          <a:lstStyle/>
          <a:p>
            <a:pPr lvl="0" algn="ctr"/>
            <a:r>
              <a:rPr lang="ru-RU" sz="1600" b="1" u="sng" dirty="0">
                <a:solidFill>
                  <a:schemeClr val="bg1"/>
                </a:solidFill>
                <a:latin typeface="Times New Roman" panose="02020603050405020304" pitchFamily="18" charset="0"/>
                <a:cs typeface="Times New Roman" panose="02020603050405020304" pitchFamily="18" charset="0"/>
              </a:rPr>
              <a:t>Экономическое насилие</a:t>
            </a:r>
            <a:r>
              <a:rPr lang="ru-RU" sz="1600" u="sng" dirty="0" smtClean="0">
                <a:solidFill>
                  <a:schemeClr val="bg1"/>
                </a:solidFill>
                <a:latin typeface="Times New Roman" panose="02020603050405020304" pitchFamily="18" charset="0"/>
                <a:cs typeface="Times New Roman" panose="02020603050405020304" pitchFamily="18" charset="0"/>
              </a:rPr>
              <a:t>:</a:t>
            </a:r>
          </a:p>
          <a:p>
            <a:pPr lvl="0" algn="ctr"/>
            <a:endParaRPr lang="ru-RU" sz="1600" dirty="0">
              <a:solidFill>
                <a:schemeClr val="bg1"/>
              </a:solidFill>
              <a:latin typeface="Times New Roman" panose="02020603050405020304" pitchFamily="18" charset="0"/>
              <a:cs typeface="Times New Roman" panose="02020603050405020304" pitchFamily="18" charset="0"/>
            </a:endParaRPr>
          </a:p>
          <a:p>
            <a:pPr algn="just"/>
            <a:r>
              <a:rPr lang="ru-RU" sz="1600" i="1" dirty="0" smtClean="0">
                <a:solidFill>
                  <a:schemeClr val="bg1"/>
                </a:solidFill>
                <a:latin typeface="Times New Roman" panose="02020603050405020304" pitchFamily="18" charset="0"/>
                <a:cs typeface="Times New Roman" panose="02020603050405020304" pitchFamily="18" charset="0"/>
              </a:rPr>
              <a:t>	Внешние </a:t>
            </a:r>
            <a:r>
              <a:rPr lang="ru-RU" sz="1600" i="1" dirty="0">
                <a:solidFill>
                  <a:schemeClr val="bg1"/>
                </a:solidFill>
                <a:latin typeface="Times New Roman" panose="02020603050405020304" pitchFamily="18" charset="0"/>
                <a:cs typeface="Times New Roman" panose="02020603050405020304" pitchFamily="18" charset="0"/>
              </a:rPr>
              <a:t>показатели и поведенческие реакции:</a:t>
            </a:r>
            <a:endParaRPr lang="ru-RU" sz="1600" dirty="0">
              <a:solidFill>
                <a:schemeClr val="bg1"/>
              </a:solidFill>
              <a:latin typeface="Times New Roman" panose="02020603050405020304" pitchFamily="18" charset="0"/>
              <a:cs typeface="Times New Roman" panose="02020603050405020304" pitchFamily="18" charset="0"/>
            </a:endParaRPr>
          </a:p>
          <a:p>
            <a:pPr lvl="0" algn="just"/>
            <a:r>
              <a:rPr lang="ru-RU" sz="1600" dirty="0" smtClean="0">
                <a:solidFill>
                  <a:schemeClr val="bg1"/>
                </a:solidFill>
                <a:latin typeface="Times New Roman" panose="02020603050405020304" pitchFamily="18" charset="0"/>
                <a:cs typeface="Times New Roman" panose="02020603050405020304" pitchFamily="18" charset="0"/>
              </a:rPr>
              <a:t>	Когда </a:t>
            </a:r>
            <a:r>
              <a:rPr lang="ru-RU" sz="1600" dirty="0">
                <a:solidFill>
                  <a:schemeClr val="bg1"/>
                </a:solidFill>
                <a:latin typeface="Times New Roman" panose="02020603050405020304" pitchFamily="18" charset="0"/>
                <a:cs typeface="Times New Roman" panose="02020603050405020304" pitchFamily="18" charset="0"/>
              </a:rPr>
              <a:t>из-за неправильного, несоответствующего возрасту питания ребёнок или не прибавляет в весе, или наоборот выглядит очень толстым. Может быстро прибавлять в весе, пока находится в больнице.</a:t>
            </a:r>
          </a:p>
          <a:p>
            <a:pPr lvl="0" algn="just"/>
            <a:r>
              <a:rPr lang="ru-RU" sz="1600" dirty="0" smtClean="0">
                <a:solidFill>
                  <a:schemeClr val="bg1"/>
                </a:solidFill>
                <a:latin typeface="Times New Roman" panose="02020603050405020304" pitchFamily="18" charset="0"/>
                <a:cs typeface="Times New Roman" panose="02020603050405020304" pitchFamily="18" charset="0"/>
              </a:rPr>
              <a:t>	Очень </a:t>
            </a:r>
            <a:r>
              <a:rPr lang="ru-RU" sz="1600" dirty="0">
                <a:solidFill>
                  <a:schemeClr val="bg1"/>
                </a:solidFill>
                <a:latin typeface="Times New Roman" panose="02020603050405020304" pitchFamily="18" charset="0"/>
                <a:cs typeface="Times New Roman" panose="02020603050405020304" pitchFamily="18" charset="0"/>
              </a:rPr>
              <a:t>бледный, анемичный ребёнок. Родители не следят за тем, чтобы ребёнок получал все витамины и необходимые для его развития продукты.</a:t>
            </a:r>
          </a:p>
          <a:p>
            <a:pPr lvl="0" algn="just"/>
            <a:r>
              <a:rPr lang="ru-RU" sz="1600" dirty="0">
                <a:solidFill>
                  <a:schemeClr val="bg1"/>
                </a:solidFill>
                <a:latin typeface="Times New Roman" panose="02020603050405020304" pitchFamily="18" charset="0"/>
                <a:cs typeface="Times New Roman" panose="02020603050405020304" pitchFamily="18" charset="0"/>
              </a:rPr>
              <a:t>Жадно ест, когда предлагают.</a:t>
            </a:r>
          </a:p>
          <a:p>
            <a:pPr lvl="0" algn="just"/>
            <a:r>
              <a:rPr lang="ru-RU" sz="1600" dirty="0" smtClean="0">
                <a:solidFill>
                  <a:schemeClr val="bg1"/>
                </a:solidFill>
                <a:latin typeface="Times New Roman" panose="02020603050405020304" pitchFamily="18" charset="0"/>
                <a:cs typeface="Times New Roman" panose="02020603050405020304" pitchFamily="18" charset="0"/>
              </a:rPr>
              <a:t>	Опрелости </a:t>
            </a:r>
            <a:r>
              <a:rPr lang="ru-RU" sz="1600" dirty="0">
                <a:solidFill>
                  <a:schemeClr val="bg1"/>
                </a:solidFill>
                <a:latin typeface="Times New Roman" panose="02020603050405020304" pitchFamily="18" charset="0"/>
                <a:cs typeface="Times New Roman" panose="02020603050405020304" pitchFamily="18" charset="0"/>
              </a:rPr>
              <a:t>у детей, постоянно грязный ребёнок. Ребёнку не меняют нижнее белье, не моют его, не выполняют элементарные гигиенические требования.</a:t>
            </a:r>
          </a:p>
          <a:p>
            <a:pPr lvl="0" algn="just"/>
            <a:r>
              <a:rPr lang="ru-RU" sz="1600" dirty="0">
                <a:solidFill>
                  <a:schemeClr val="bg1"/>
                </a:solidFill>
                <a:latin typeface="Times New Roman" panose="02020603050405020304" pitchFamily="18" charset="0"/>
                <a:cs typeface="Times New Roman" panose="02020603050405020304" pitchFamily="18" charset="0"/>
              </a:rPr>
              <a:t>Ребёнок одет не по погоде. В холодную погоду ребёнок ходит без теплой одежды и обуви.</a:t>
            </a:r>
          </a:p>
          <a:p>
            <a:pPr algn="just"/>
            <a:endParaRPr lang="ru-RU" sz="1600" dirty="0">
              <a:solidFill>
                <a:schemeClr val="bg1"/>
              </a:solidFill>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полное отсутствие денег на карманные расходы;</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ребенок часто голоден, у него дома нет игрушек;</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он часто опаздывает или отсутствует на занятиях (вследствие принужден работать или попрошайничать);</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одежда ребенка не соответствует</a:t>
            </a:r>
          </a:p>
          <a:p>
            <a:pPr marL="28575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погодным условиям и т.п.</a:t>
            </a:r>
          </a:p>
          <a:p>
            <a:pPr marL="285750" indent="-285750">
              <a:buFont typeface="Arial" panose="020B0604020202020204" pitchFamily="34" charset="0"/>
              <a:buChar char="•"/>
            </a:pPr>
            <a:endParaRPr lang="ru-RU" dirty="0"/>
          </a:p>
        </p:txBody>
      </p:sp>
    </p:spTree>
    <p:extLst>
      <p:ext uri="{BB962C8B-B14F-4D97-AF65-F5344CB8AC3E}">
        <p14:creationId xmlns:p14="http://schemas.microsoft.com/office/powerpoint/2010/main" val="1597886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260648"/>
            <a:ext cx="8568952" cy="6986528"/>
          </a:xfrm>
          <a:prstGeom prst="rect">
            <a:avLst/>
          </a:prstGeom>
          <a:noFill/>
        </p:spPr>
        <p:txBody>
          <a:bodyPr wrap="square" rtlCol="0">
            <a:spAutoFit/>
          </a:bodyPr>
          <a:lstStyle/>
          <a:p>
            <a:pPr lvl="0" algn="ctr"/>
            <a:r>
              <a:rPr lang="ru-RU" sz="1600" b="1" u="sng" dirty="0">
                <a:solidFill>
                  <a:schemeClr val="bg1"/>
                </a:solidFill>
                <a:latin typeface="Times New Roman" panose="02020603050405020304" pitchFamily="18" charset="0"/>
                <a:cs typeface="Times New Roman" panose="02020603050405020304" pitchFamily="18" charset="0"/>
              </a:rPr>
              <a:t>Сексуальное насилие</a:t>
            </a:r>
            <a:r>
              <a:rPr lang="ru-RU" sz="1600" b="1" u="sng" dirty="0" smtClean="0">
                <a:solidFill>
                  <a:schemeClr val="bg1"/>
                </a:solidFill>
                <a:latin typeface="Times New Roman" panose="02020603050405020304" pitchFamily="18" charset="0"/>
                <a:cs typeface="Times New Roman" panose="02020603050405020304" pitchFamily="18" charset="0"/>
              </a:rPr>
              <a:t>:</a:t>
            </a:r>
          </a:p>
          <a:p>
            <a:pPr algn="just"/>
            <a:r>
              <a:rPr lang="ru-RU" sz="1600" dirty="0" smtClean="0">
                <a:solidFill>
                  <a:schemeClr val="bg1"/>
                </a:solidFill>
                <a:latin typeface="Times New Roman" panose="02020603050405020304" pitchFamily="18" charset="0"/>
                <a:cs typeface="Times New Roman" panose="02020603050405020304" pitchFamily="18" charset="0"/>
              </a:rPr>
              <a:t>	Распознать </a:t>
            </a:r>
            <a:r>
              <a:rPr lang="ru-RU" sz="1600" dirty="0">
                <a:solidFill>
                  <a:schemeClr val="bg1"/>
                </a:solidFill>
                <a:latin typeface="Times New Roman" panose="02020603050405020304" pitchFamily="18" charset="0"/>
                <a:cs typeface="Times New Roman" panose="02020603050405020304" pitchFamily="18" charset="0"/>
              </a:rPr>
              <a:t>сексуальное насилие очень трудно. Во-первых, свидетельства бывают очень редко, во-вторых, насильник всегда отрицает факт насилия. Поэтому огромное значение для диагностики имеет слово ребёнка. Чаще всего дети не хотят говорить.</a:t>
            </a:r>
          </a:p>
          <a:p>
            <a:pPr algn="just"/>
            <a:r>
              <a:rPr lang="ru-RU" sz="1600" dirty="0" smtClean="0">
                <a:solidFill>
                  <a:schemeClr val="bg1"/>
                </a:solidFill>
                <a:latin typeface="Times New Roman" panose="02020603050405020304" pitchFamily="18" charset="0"/>
                <a:cs typeface="Times New Roman" panose="02020603050405020304" pitchFamily="18" charset="0"/>
              </a:rPr>
              <a:t>	Причин </a:t>
            </a:r>
            <a:r>
              <a:rPr lang="ru-RU" sz="1600" dirty="0">
                <a:solidFill>
                  <a:schemeClr val="bg1"/>
                </a:solidFill>
                <a:latin typeface="Times New Roman" panose="02020603050405020304" pitchFamily="18" charset="0"/>
                <a:cs typeface="Times New Roman" panose="02020603050405020304" pitchFamily="18" charset="0"/>
              </a:rPr>
              <a:t>такого молчания несколько:</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Ребёнка запугивали.</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Он стыдится говорить об этом.</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Его убедили хранить «секрет».</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Он считает себя виноватым но всем.</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Его убедили, что такие отношения нормальны, и это происходит со всеми</a:t>
            </a:r>
            <a:r>
              <a:rPr lang="ru-RU" sz="1600" dirty="0" smtClean="0">
                <a:solidFill>
                  <a:schemeClr val="bg1"/>
                </a:solidFill>
                <a:latin typeface="Times New Roman" panose="02020603050405020304" pitchFamily="18" charset="0"/>
                <a:cs typeface="Times New Roman" panose="02020603050405020304" pitchFamily="18" charset="0"/>
              </a:rPr>
              <a:t>.</a:t>
            </a:r>
          </a:p>
          <a:p>
            <a:pPr algn="ctr"/>
            <a:r>
              <a:rPr lang="ru-RU" sz="1600" b="1" dirty="0" smtClean="0">
                <a:solidFill>
                  <a:schemeClr val="bg1"/>
                </a:solidFill>
                <a:latin typeface="Times New Roman" panose="02020603050405020304" pitchFamily="18" charset="0"/>
                <a:cs typeface="Times New Roman" panose="02020603050405020304" pitchFamily="18" charset="0"/>
              </a:rPr>
              <a:t>Родители </a:t>
            </a:r>
            <a:r>
              <a:rPr lang="ru-RU" sz="1600" b="1" dirty="0">
                <a:solidFill>
                  <a:schemeClr val="bg1"/>
                </a:solidFill>
                <a:latin typeface="Times New Roman" panose="02020603050405020304" pitchFamily="18" charset="0"/>
                <a:cs typeface="Times New Roman" panose="02020603050405020304" pitchFamily="18" charset="0"/>
              </a:rPr>
              <a:t>должны знать, что</a:t>
            </a:r>
            <a:r>
              <a:rPr lang="ru-RU" sz="1600" b="1" dirty="0" smtClean="0">
                <a:solidFill>
                  <a:schemeClr val="bg1"/>
                </a:solidFill>
                <a:latin typeface="Times New Roman" panose="02020603050405020304" pitchFamily="18" charset="0"/>
                <a:cs typeface="Times New Roman" panose="02020603050405020304" pitchFamily="18" charset="0"/>
              </a:rPr>
              <a:t>:</a:t>
            </a:r>
            <a:endParaRPr lang="ru-RU" sz="1600" dirty="0">
              <a:solidFill>
                <a:schemeClr val="bg1"/>
              </a:solidFill>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Жертвами насилия могут быть как девочки, так и мальчики.</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Насилие может совершаться в отношении детей всех возрастов, включая и детей до 1 года.</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В 85-98% случаев дети знакомы с насильником. И не просто знакомы, а часто испытывают к нему чувство любви и доверия.</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Чаще всего насилие происходит в доме жертвы, либо в доме насильника.</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Насильником может быть человек любого возраста, любой расы и любого социального положения.</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Сексуальное насилие ничего общего не имеет со страстью, это проблема власти.</a:t>
            </a:r>
          </a:p>
          <a:p>
            <a:pPr marL="28575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Защитить детей от сексуального насилия - одна из главных задач родителей.</a:t>
            </a:r>
          </a:p>
          <a:p>
            <a:pPr algn="ctr"/>
            <a:r>
              <a:rPr lang="ru-RU" sz="1600" b="1" dirty="0">
                <a:solidFill>
                  <a:schemeClr val="bg1"/>
                </a:solidFill>
                <a:latin typeface="Times New Roman" panose="02020603050405020304" pitchFamily="18" charset="0"/>
                <a:cs typeface="Times New Roman" panose="02020603050405020304" pitchFamily="18" charset="0"/>
              </a:rPr>
              <a:t>Советы родителям:</a:t>
            </a:r>
            <a:endParaRPr lang="ru-RU" sz="1600" dirty="0">
              <a:solidFill>
                <a:schemeClr val="bg1"/>
              </a:solidFill>
              <a:latin typeface="Times New Roman" panose="02020603050405020304" pitchFamily="18" charset="0"/>
              <a:cs typeface="Times New Roman" panose="02020603050405020304" pitchFamily="18" charset="0"/>
            </a:endParaRPr>
          </a:p>
          <a:p>
            <a:r>
              <a:rPr lang="ru-RU" sz="1600" dirty="0" smtClean="0">
                <a:solidFill>
                  <a:schemeClr val="bg1"/>
                </a:solidFill>
                <a:latin typeface="Times New Roman" panose="02020603050405020304" pitchFamily="18" charset="0"/>
                <a:cs typeface="Times New Roman" panose="02020603050405020304" pitchFamily="18" charset="0"/>
              </a:rPr>
              <a:t>	Нужно </a:t>
            </a:r>
            <a:r>
              <a:rPr lang="ru-RU" sz="1600" dirty="0">
                <a:solidFill>
                  <a:schemeClr val="bg1"/>
                </a:solidFill>
                <a:latin typeface="Times New Roman" panose="02020603050405020304" pitchFamily="18" charset="0"/>
                <a:cs typeface="Times New Roman" panose="02020603050405020304" pitchFamily="18" charset="0"/>
              </a:rPr>
              <a:t>серьезно насторожиться, если ребёнок сам говорит о насилии. Дети крайне редко сочиняют такие вещи, и, если он говорит об этом, скорее всего он говорит правду. Также о возможном насилии могут сообщить соседи, родственники и другие люди.</a:t>
            </a:r>
          </a:p>
          <a:p>
            <a:pPr algn="ctr"/>
            <a:r>
              <a:rPr lang="ru-RU" sz="1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Запомните </a:t>
            </a:r>
            <a:r>
              <a:rPr lang="ru-RU"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правило «три К», всегда знайте: Куда пошел ваш ребенок; Кто пошел с ним и Когда он должен вернуться.</a:t>
            </a:r>
          </a:p>
          <a:p>
            <a:endParaRPr lang="ru-RU"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675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2"/>
            <a:ext cx="8712968" cy="5047536"/>
          </a:xfrm>
          <a:prstGeom prst="rect">
            <a:avLst/>
          </a:prstGeom>
          <a:noFill/>
        </p:spPr>
        <p:txBody>
          <a:bodyPr wrap="square" rtlCol="0">
            <a:spAutoFit/>
          </a:bodyPr>
          <a:lstStyle/>
          <a:p>
            <a:pPr algn="ctr"/>
            <a:r>
              <a:rPr lang="ru-RU" sz="16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ПОХИЩЕНИЕ детей. </a:t>
            </a:r>
            <a:endParaRPr lang="ru-RU" sz="1600" b="1"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ru-RU" sz="1600" dirty="0" smtClean="0">
                <a:solidFill>
                  <a:schemeClr val="bg1"/>
                </a:solidFill>
                <a:latin typeface="Times New Roman" panose="02020603050405020304" pitchFamily="18" charset="0"/>
                <a:cs typeface="Times New Roman" panose="02020603050405020304" pitchFamily="18" charset="0"/>
              </a:rPr>
              <a:t>	Нет </a:t>
            </a:r>
            <a:r>
              <a:rPr lang="ru-RU" sz="1600" dirty="0">
                <a:solidFill>
                  <a:schemeClr val="bg1"/>
                </a:solidFill>
                <a:latin typeface="Times New Roman" panose="02020603050405020304" pitchFamily="18" charset="0"/>
                <a:cs typeface="Times New Roman" panose="02020603050405020304" pitchFamily="18" charset="0"/>
              </a:rPr>
              <a:t>дня, чтобы с экранов телевизора не звучала информация, что то в одном, то в другом населенном пункте пропал ребенок. В России заработал единый телефон, по которому можно сообщить о пропаже ребенка. Теперь из любого региона страны можно обратиться на бесплатный номер 8-800-700-54-52 </a:t>
            </a:r>
          </a:p>
          <a:p>
            <a:pPr algn="just"/>
            <a:r>
              <a:rPr lang="ru-RU" sz="1600" dirty="0" smtClean="0">
                <a:solidFill>
                  <a:schemeClr val="bg1"/>
                </a:solidFill>
                <a:latin typeface="Times New Roman" panose="02020603050405020304" pitchFamily="18" charset="0"/>
                <a:cs typeface="Times New Roman" panose="02020603050405020304" pitchFamily="18" charset="0"/>
              </a:rPr>
              <a:t>	</a:t>
            </a:r>
            <a:r>
              <a:rPr lang="ru-RU" sz="1600" b="1" dirty="0" smtClean="0">
                <a:solidFill>
                  <a:schemeClr val="bg1"/>
                </a:solidFill>
                <a:latin typeface="Times New Roman" panose="02020603050405020304" pitchFamily="18" charset="0"/>
                <a:cs typeface="Times New Roman" panose="02020603050405020304" pitchFamily="18" charset="0"/>
              </a:rPr>
              <a:t>Причины:</a:t>
            </a:r>
          </a:p>
          <a:p>
            <a:pPr marL="285750" indent="-285750" algn="just">
              <a:buFont typeface="Arial" panose="020B0604020202020204" pitchFamily="34" charset="0"/>
              <a:buChar char="•"/>
            </a:pPr>
            <a:r>
              <a:rPr lang="ru-RU" sz="1600" dirty="0" smtClean="0">
                <a:solidFill>
                  <a:schemeClr val="bg1"/>
                </a:solidFill>
                <a:latin typeface="Times New Roman" panose="02020603050405020304" pitchFamily="18" charset="0"/>
                <a:cs typeface="Times New Roman" panose="02020603050405020304" pitchFamily="18" charset="0"/>
              </a:rPr>
              <a:t>Неустроенность</a:t>
            </a:r>
            <a:r>
              <a:rPr lang="ru-RU" sz="1600" dirty="0">
                <a:solidFill>
                  <a:schemeClr val="bg1"/>
                </a:solidFill>
                <a:latin typeface="Times New Roman" panose="02020603050405020304" pitchFamily="18" charset="0"/>
                <a:cs typeface="Times New Roman" panose="02020603050405020304" pitchFamily="18" charset="0"/>
              </a:rPr>
              <a:t>, неблагополучная обстановка дома.</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Нравственное воспитание на низком уровне.</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Не организован досуг.</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Неумение общаться.</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Педагогическая несостоятельность и занятость родителей.</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Влияние телевидения, интернетовских сайтов на психику ребёнка.</a:t>
            </a:r>
          </a:p>
          <a:p>
            <a:pPr algn="ctr"/>
            <a:r>
              <a:rPr lang="ru-RU" sz="1600" b="1" dirty="0">
                <a:solidFill>
                  <a:schemeClr val="bg1"/>
                </a:solidFill>
                <a:latin typeface="Times New Roman" panose="02020603050405020304" pitchFamily="18" charset="0"/>
                <a:cs typeface="Times New Roman" panose="02020603050405020304" pitchFamily="18" charset="0"/>
              </a:rPr>
              <a:t>В группу риска родителей входят:</a:t>
            </a:r>
            <a:endParaRPr lang="ru-RU" sz="1600" dirty="0">
              <a:solidFill>
                <a:schemeClr val="bg1"/>
              </a:solidFill>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люди, которые сами подвергались насилию в детстве;</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люди, которые страдают психическими расстройствами (депрессия, шизофрения, эпилепсия);</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люди, злоупотребляющие алкоголем и наркотиками;</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испытывающие экономические и социальные трудности;</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молодые матери (до 18 лет);</a:t>
            </a:r>
          </a:p>
          <a:p>
            <a:pPr marL="285750" lvl="0" indent="-285750" algn="just">
              <a:buFont typeface="Arial" panose="020B0604020202020204" pitchFamily="34" charset="0"/>
              <a:buChar char="•"/>
            </a:pPr>
            <a:r>
              <a:rPr lang="ru-RU" sz="1600" dirty="0">
                <a:solidFill>
                  <a:schemeClr val="bg1"/>
                </a:solidFill>
                <a:latin typeface="Times New Roman" panose="02020603050405020304" pitchFamily="18" charset="0"/>
                <a:cs typeface="Times New Roman" panose="02020603050405020304" pitchFamily="18" charset="0"/>
              </a:rPr>
              <a:t>семьи со сложным психологическим климатом.</a:t>
            </a:r>
          </a:p>
          <a:p>
            <a:endParaRPr lang="ru-RU" dirty="0"/>
          </a:p>
        </p:txBody>
      </p:sp>
      <p:pic>
        <p:nvPicPr>
          <p:cNvPr id="4098" name="Picture 2" descr="C:\Users\ВИКТОР\Desktop\Педагог-психолог 2017-2018\сентябрь\Лекторий 20.09.2017\5413a1f53dbb50a47d6d78052cf786a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096300"/>
            <a:ext cx="3548037" cy="2658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4860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381</TotalTime>
  <Words>132</Words>
  <Application>Microsoft Office PowerPoint</Application>
  <PresentationFormat>Экран (4:3)</PresentationFormat>
  <Paragraphs>134</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Бумажная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ВИКТОР</dc:creator>
  <cp:lastModifiedBy>Школа12-6</cp:lastModifiedBy>
  <cp:revision>7</cp:revision>
  <dcterms:created xsi:type="dcterms:W3CDTF">2017-09-24T12:50:43Z</dcterms:created>
  <dcterms:modified xsi:type="dcterms:W3CDTF">2021-10-22T11:53:16Z</dcterms:modified>
</cp:coreProperties>
</file>