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0" r:id="rId2"/>
    <p:sldId id="262" r:id="rId3"/>
    <p:sldId id="263" r:id="rId4"/>
    <p:sldId id="264" r:id="rId5"/>
    <p:sldId id="293" r:id="rId6"/>
    <p:sldId id="296" r:id="rId7"/>
    <p:sldId id="294" r:id="rId8"/>
    <p:sldId id="295" r:id="rId9"/>
    <p:sldId id="291" r:id="rId10"/>
    <p:sldId id="297" r:id="rId11"/>
    <p:sldId id="298" r:id="rId12"/>
    <p:sldId id="299" r:id="rId13"/>
    <p:sldId id="308" r:id="rId14"/>
    <p:sldId id="304" r:id="rId15"/>
    <p:sldId id="305" r:id="rId16"/>
    <p:sldId id="30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BD1E0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429684" cy="4714908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7030A0"/>
                </a:solidFill>
              </a:rPr>
              <a:t/>
            </a:r>
            <a:br>
              <a:rPr lang="ru-RU" sz="2700" dirty="0" smtClean="0">
                <a:solidFill>
                  <a:srgbClr val="7030A0"/>
                </a:solidFill>
              </a:rPr>
            </a:br>
            <a:r>
              <a:rPr lang="ru-RU" sz="2700" dirty="0" smtClean="0">
                <a:solidFill>
                  <a:srgbClr val="7030A0"/>
                </a:solidFill>
              </a:rPr>
              <a:t/>
            </a:r>
            <a:br>
              <a:rPr lang="ru-RU" sz="2700" dirty="0" smtClean="0">
                <a:solidFill>
                  <a:srgbClr val="7030A0"/>
                </a:solidFill>
              </a:rPr>
            </a:br>
            <a:r>
              <a:rPr lang="ru-RU" sz="3000" b="1" dirty="0" smtClean="0">
                <a:solidFill>
                  <a:schemeClr val="bg1"/>
                </a:solidFill>
              </a:rPr>
              <a:t/>
            </a:r>
            <a:br>
              <a:rPr lang="ru-RU" sz="3000" b="1" dirty="0" smtClean="0">
                <a:solidFill>
                  <a:schemeClr val="bg1"/>
                </a:solidFill>
              </a:rPr>
            </a:br>
            <a:r>
              <a:rPr lang="ru-RU" sz="3000" b="1" dirty="0" smtClean="0">
                <a:solidFill>
                  <a:schemeClr val="bg1"/>
                </a:solidFill>
              </a:rPr>
              <a:t/>
            </a:r>
            <a:br>
              <a:rPr lang="ru-RU" sz="3000" b="1" dirty="0" smtClean="0">
                <a:solidFill>
                  <a:schemeClr val="bg1"/>
                </a:solidFill>
              </a:rPr>
            </a:br>
            <a:r>
              <a:rPr lang="ru-RU" sz="3000" b="1" dirty="0" smtClean="0">
                <a:solidFill>
                  <a:srgbClr val="0070C0"/>
                </a:solidFill>
              </a:rPr>
              <a:t/>
            </a:r>
            <a:br>
              <a:rPr lang="ru-RU" sz="3000" b="1" dirty="0" smtClean="0">
                <a:solidFill>
                  <a:srgbClr val="0070C0"/>
                </a:solidFill>
              </a:rPr>
            </a:b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643314"/>
            <a:ext cx="285752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285852" y="785794"/>
            <a:ext cx="693330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Это должен </a:t>
            </a:r>
          </a:p>
          <a:p>
            <a:r>
              <a:rPr lang="ru-RU" sz="4400" b="1" dirty="0" smtClean="0">
                <a:solidFill>
                  <a:schemeClr val="bg1"/>
                </a:solidFill>
              </a:rPr>
              <a:t>знать каждый родитель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Что могут и должны увидеть родители: 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None/>
            </a:pPr>
            <a:r>
              <a:rPr lang="ru-RU" u="sng" dirty="0" smtClean="0">
                <a:solidFill>
                  <a:srgbClr val="7030A0"/>
                </a:solidFill>
              </a:rPr>
              <a:t>В первую очередь: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изменения настроения, питания, изменения сна;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7030A0"/>
                </a:solidFill>
              </a:rPr>
              <a:t>изменения в отношении к своей внешности;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7030A0"/>
                </a:solidFill>
              </a:rPr>
              <a:t> самоизоляция;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7030A0"/>
                </a:solidFill>
              </a:rPr>
              <a:t>интерес к теме смерти (появление в доме литературы по этой теме, переписка в Интернете и т.п.);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7030A0"/>
                </a:solidFill>
              </a:rPr>
              <a:t>нежелание и отказ посещать кружки, спортивные секции, школу (в том числе учащение прогулов);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7030A0"/>
                </a:solidFill>
              </a:rPr>
              <a:t>серьезные изменения в состоянии здоровья (частые головные боли, обмороки, приступы, истерики, частые простуды,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могут увидеть педагоги: 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543956" cy="4937760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Изменение внешнего вида; 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Самоизоляция в урочной и внеклассной деятельности;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Ухудшение работоспособности; 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Небрежное отношение к своим школьным принадлежностям (при том, что ранее было бережное отношение);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Частые прогулы (отсутствие на определенных уроках);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Резкие и необоснованные вспышки агрессии;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Рисунки на тему смерти на последних страницах тетрадей;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Тема одиночества, кризиса, утраты смысла в сочинениях на свободную тему или в размышлениях на уроках гуманитарного цикла и т.п.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Эти же темы в стихах, которые пишет самостоятельно или читает.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могут увидеть сверстники: 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Самоизоляция (перестает общаться с теми с кем общался всегда и со всеми вообще); 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Резкие перепады настроения (несвойственные подростку ранее);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Повышенная агрессивность, </a:t>
            </a:r>
            <a:r>
              <a:rPr lang="ru-RU" dirty="0" err="1" smtClean="0">
                <a:solidFill>
                  <a:srgbClr val="7030A0"/>
                </a:solidFill>
              </a:rPr>
              <a:t>аутоагрессия</a:t>
            </a:r>
            <a:r>
              <a:rPr lang="ru-RU" dirty="0" smtClean="0">
                <a:solidFill>
                  <a:srgbClr val="7030A0"/>
                </a:solidFill>
              </a:rPr>
              <a:t> (в том числе в высказываниях); 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Изменения внешнего вида;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Интерес к теме смерти (способам самоубийства);</a:t>
            </a:r>
          </a:p>
          <a:p>
            <a:pPr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Уныние, изменение интересов…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Что происходит? И как это всё начинается???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Подростки по советам друг друга покупают приложение на смартфон, чтобы вступить в группы.</a:t>
            </a:r>
          </a:p>
          <a:p>
            <a:r>
              <a:rPr lang="ru-RU" dirty="0" smtClean="0"/>
              <a:t>Вступают в группу, которая сначала является открытой, потом проходя по уровням постепенно переходит в закрытую группу.</a:t>
            </a:r>
          </a:p>
          <a:p>
            <a:r>
              <a:rPr lang="ru-RU" dirty="0" smtClean="0"/>
              <a:t>В закрытых группах с участниками работают модераторы.</a:t>
            </a:r>
          </a:p>
          <a:p>
            <a:r>
              <a:rPr lang="ru-RU" dirty="0" smtClean="0"/>
              <a:t>Каждые 48 часов каждый участник получает новое задание.</a:t>
            </a:r>
          </a:p>
          <a:p>
            <a:r>
              <a:rPr lang="ru-RU" dirty="0" smtClean="0"/>
              <a:t>Чтобы подняться на уровень выше. участник должен предоставить фото свидетельство, </a:t>
            </a:r>
            <a:r>
              <a:rPr lang="ru-RU" dirty="0" err="1" smtClean="0"/>
              <a:t>селфи</a:t>
            </a:r>
            <a:r>
              <a:rPr lang="ru-RU" dirty="0" smtClean="0"/>
              <a:t> 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8229600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Родительский контроль (наименование программ)</a:t>
            </a:r>
          </a:p>
        </p:txBody>
      </p:sp>
      <p:pic>
        <p:nvPicPr>
          <p:cNvPr id="10243" name="Picture 2" descr="D:\АСТ ПЛ\1 Проекты\1Текущие проекты\1Политическая деятельность\Информационная гигиена\Презентация\safeinf3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207594"/>
            <a:ext cx="3521075" cy="3311174"/>
          </a:xfrm>
          <a:noFill/>
        </p:spPr>
      </p:pic>
      <p:sp>
        <p:nvSpPr>
          <p:cNvPr id="10244" name="Rectangle 15"/>
          <p:cNvSpPr>
            <a:spLocks noGrp="1" noChangeArrowheads="1"/>
          </p:cNvSpPr>
          <p:nvPr>
            <p:ph sz="half" idx="2"/>
          </p:nvPr>
        </p:nvSpPr>
        <p:spPr>
          <a:xfrm>
            <a:off x="5072066" y="2214554"/>
            <a:ext cx="3714776" cy="4114800"/>
          </a:xfrm>
        </p:spPr>
        <p:txBody>
          <a:bodyPr/>
          <a:lstStyle/>
          <a:p>
            <a:pPr eaLnBrk="1" hangingPunct="1">
              <a:buClr>
                <a:srgbClr val="FF0000"/>
              </a:buClr>
            </a:pPr>
            <a:r>
              <a:rPr lang="en-US" dirty="0" err="1" smtClean="0">
                <a:solidFill>
                  <a:srgbClr val="7030A0"/>
                </a:solidFill>
              </a:rPr>
              <a:t>Kaspersky</a:t>
            </a:r>
            <a:r>
              <a:rPr lang="en-US" dirty="0" smtClean="0">
                <a:solidFill>
                  <a:srgbClr val="7030A0"/>
                </a:solidFill>
              </a:rPr>
              <a:t> Safe Kids</a:t>
            </a:r>
          </a:p>
          <a:p>
            <a:pPr eaLnBrk="1" hangingPunct="1">
              <a:buClr>
                <a:srgbClr val="FF0000"/>
              </a:buClr>
            </a:pPr>
            <a:endParaRPr lang="en-US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FF0000"/>
              </a:buClr>
            </a:pPr>
            <a:r>
              <a:rPr lang="en-US" dirty="0" err="1" smtClean="0">
                <a:solidFill>
                  <a:srgbClr val="7030A0"/>
                </a:solidFill>
              </a:rPr>
              <a:t>Eset</a:t>
            </a:r>
            <a:r>
              <a:rPr lang="en-US" dirty="0" smtClean="0">
                <a:solidFill>
                  <a:srgbClr val="7030A0"/>
                </a:solidFill>
              </a:rPr>
              <a:t> Parental Control</a:t>
            </a:r>
          </a:p>
          <a:p>
            <a:pPr eaLnBrk="1" hangingPunct="1">
              <a:buClr>
                <a:srgbClr val="FF0000"/>
              </a:buClr>
            </a:pPr>
            <a:endParaRPr lang="en-US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FF0000"/>
              </a:buClr>
            </a:pPr>
            <a:r>
              <a:rPr lang="en-US" dirty="0" err="1" smtClean="0">
                <a:solidFill>
                  <a:srgbClr val="7030A0"/>
                </a:solidFill>
              </a:rPr>
              <a:t>SkyDNS</a:t>
            </a:r>
            <a:endParaRPr lang="ru-RU" dirty="0" smtClean="0">
              <a:solidFill>
                <a:srgbClr val="7030A0"/>
              </a:solidFill>
            </a:endParaRPr>
          </a:p>
        </p:txBody>
      </p:sp>
      <p:sp>
        <p:nvSpPr>
          <p:cNvPr id="1024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017713"/>
            <a:ext cx="3810000" cy="4114800"/>
          </a:xfrm>
        </p:spPr>
        <p:txBody>
          <a:bodyPr/>
          <a:lstStyle/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ru-RU" sz="2100" b="1" dirty="0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714728"/>
            <a:ext cx="8229600" cy="3143272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ru-RU" dirty="0" smtClean="0"/>
              <a:t>Подросток нуждается в особом типе взрослого человека, с которым он может общаться, </a:t>
            </a:r>
            <a:r>
              <a:rPr lang="ru-RU" dirty="0" smtClean="0">
                <a:solidFill>
                  <a:srgbClr val="C00000"/>
                </a:solidFill>
              </a:rPr>
              <a:t>который будет понимать его, даже когда подросток сам не понимает себя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7030A0"/>
                </a:solidFill>
              </a:rPr>
              <a:t>который будет любить его и проявлять к нему терпимость, даже тогда, когда кажется, что его больше никто не любит…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6277" y="0"/>
            <a:ext cx="6206343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82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Полезная информация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543956" cy="4937760"/>
          </a:xfrm>
        </p:spPr>
        <p:txBody>
          <a:bodyPr/>
          <a:lstStyle/>
          <a:p>
            <a:pPr lvl="0" algn="ctr"/>
            <a:endParaRPr lang="ru-RU" dirty="0" smtClean="0">
              <a:solidFill>
                <a:srgbClr val="7030A0"/>
              </a:solidFill>
            </a:endParaRPr>
          </a:p>
          <a:p>
            <a:pPr lvl="0" algn="ctr"/>
            <a:endParaRPr lang="ru-RU" dirty="0" smtClean="0">
              <a:solidFill>
                <a:srgbClr val="7030A0"/>
              </a:solidFill>
            </a:endParaRPr>
          </a:p>
          <a:p>
            <a:pPr lvl="0" algn="ctr"/>
            <a:endParaRPr lang="ru-RU" dirty="0" smtClean="0">
              <a:solidFill>
                <a:srgbClr val="7030A0"/>
              </a:solidFill>
            </a:endParaRPr>
          </a:p>
          <a:p>
            <a:pPr lvl="0" algn="ctr"/>
            <a:r>
              <a:rPr lang="ru-RU" dirty="0" smtClean="0">
                <a:solidFill>
                  <a:srgbClr val="7030A0"/>
                </a:solidFill>
              </a:rPr>
              <a:t>Детский телефон доверия, работающий под единым общероссийским номером (бесплатно, </a:t>
            </a:r>
            <a:r>
              <a:rPr lang="ru-RU" i="1" dirty="0" smtClean="0">
                <a:solidFill>
                  <a:srgbClr val="7030A0"/>
                </a:solidFill>
              </a:rPr>
              <a:t>круглосуточно</a:t>
            </a:r>
            <a:r>
              <a:rPr lang="ru-RU" dirty="0" smtClean="0">
                <a:solidFill>
                  <a:srgbClr val="7030A0"/>
                </a:solidFill>
              </a:rPr>
              <a:t>) </a:t>
            </a:r>
            <a:r>
              <a:rPr lang="ru-RU" b="1" dirty="0" smtClean="0">
                <a:solidFill>
                  <a:srgbClr val="7030A0"/>
                </a:solidFill>
              </a:rPr>
              <a:t>8-800-200-122 </a:t>
            </a:r>
            <a:endParaRPr lang="ru-RU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lvl="0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/>
                </a:solidFill>
              </a:rPr>
              <a:t>        </a:t>
            </a:r>
            <a:r>
              <a:rPr lang="ru-RU" sz="2800" b="1" i="1" dirty="0" smtClean="0">
                <a:solidFill>
                  <a:srgbClr val="7030A0"/>
                </a:solidFill>
              </a:rPr>
              <a:t>Суицид – </a:t>
            </a:r>
            <a:r>
              <a:rPr lang="ru-RU" sz="2800" i="1" dirty="0" smtClean="0">
                <a:solidFill>
                  <a:srgbClr val="7030A0"/>
                </a:solidFill>
              </a:rPr>
              <a:t>преднамеренные действия человека в отношении самого себя, приводящие к гибели.</a:t>
            </a:r>
          </a:p>
          <a:p>
            <a:pPr lvl="1" algn="just">
              <a:buNone/>
            </a:pPr>
            <a:endParaRPr lang="ru-RU" sz="2500" i="1" dirty="0" smtClean="0">
              <a:solidFill>
                <a:srgbClr val="7030A0"/>
              </a:solidFill>
            </a:endParaRPr>
          </a:p>
          <a:p>
            <a:pPr lvl="1" algn="just">
              <a:buNone/>
            </a:pPr>
            <a:r>
              <a:rPr lang="ru-RU" sz="2500" i="1" dirty="0" smtClean="0">
                <a:solidFill>
                  <a:srgbClr val="7030A0"/>
                </a:solidFill>
              </a:rPr>
              <a:t>       </a:t>
            </a:r>
            <a:r>
              <a:rPr lang="ru-RU" sz="2500" b="1" i="1" dirty="0" smtClean="0">
                <a:solidFill>
                  <a:srgbClr val="7030A0"/>
                </a:solidFill>
              </a:rPr>
              <a:t>Суицидальная попытка (</a:t>
            </a:r>
            <a:r>
              <a:rPr lang="ru-RU" sz="2500" b="1" i="1" dirty="0" err="1" smtClean="0">
                <a:solidFill>
                  <a:srgbClr val="7030A0"/>
                </a:solidFill>
              </a:rPr>
              <a:t>парасуицид</a:t>
            </a:r>
            <a:r>
              <a:rPr lang="ru-RU" sz="2500" b="1" i="1" dirty="0" smtClean="0">
                <a:solidFill>
                  <a:srgbClr val="7030A0"/>
                </a:solidFill>
              </a:rPr>
              <a:t>) </a:t>
            </a:r>
            <a:r>
              <a:rPr lang="ru-RU" sz="2500" i="1" dirty="0" smtClean="0">
                <a:solidFill>
                  <a:srgbClr val="7030A0"/>
                </a:solidFill>
              </a:rPr>
              <a:t>– </a:t>
            </a:r>
            <a:r>
              <a:rPr lang="ru-RU" sz="2500" i="1" dirty="0" err="1" smtClean="0">
                <a:solidFill>
                  <a:srgbClr val="7030A0"/>
                </a:solidFill>
              </a:rPr>
              <a:t>несмертельное</a:t>
            </a:r>
            <a:r>
              <a:rPr lang="ru-RU" sz="2500" i="1" dirty="0" smtClean="0">
                <a:solidFill>
                  <a:srgbClr val="7030A0"/>
                </a:solidFill>
              </a:rPr>
              <a:t> умышленное самоповреждение, которое нацелено на достижение желаемых </a:t>
            </a:r>
            <a:r>
              <a:rPr lang="ru-RU" sz="2500" i="1" dirty="0" err="1" smtClean="0">
                <a:solidFill>
                  <a:srgbClr val="7030A0"/>
                </a:solidFill>
              </a:rPr>
              <a:t>субьектом</a:t>
            </a:r>
            <a:r>
              <a:rPr lang="ru-RU" sz="2500" i="1" dirty="0" smtClean="0">
                <a:solidFill>
                  <a:srgbClr val="7030A0"/>
                </a:solidFill>
              </a:rPr>
              <a:t> изменений за счет физических последствий.</a:t>
            </a:r>
          </a:p>
          <a:p>
            <a:pPr algn="just">
              <a:buNone/>
            </a:pPr>
            <a:endParaRPr lang="ru-RU" sz="2800" i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ru-RU" sz="2800" b="1" i="1" dirty="0" smtClean="0">
                <a:solidFill>
                  <a:srgbClr val="7030A0"/>
                </a:solidFill>
              </a:rPr>
              <a:t>       Суицидальное поведение </a:t>
            </a:r>
            <a:r>
              <a:rPr lang="ru-RU" sz="2800" i="1" dirty="0" smtClean="0">
                <a:solidFill>
                  <a:srgbClr val="7030A0"/>
                </a:solidFill>
              </a:rPr>
              <a:t>– стремление человека покончить жизнь самоубийством.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2464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>
                <a:solidFill>
                  <a:schemeClr val="accent1"/>
                </a:solidFill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</a:rPr>
            </a:br>
            <a:r>
              <a:rPr lang="ru-RU" sz="3600" b="1" dirty="0" smtClean="0">
                <a:solidFill>
                  <a:schemeClr val="accent1"/>
                </a:solidFill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</a:rPr>
            </a:br>
            <a:r>
              <a:rPr lang="ru-RU" sz="3600" b="1" dirty="0" smtClean="0">
                <a:solidFill>
                  <a:schemeClr val="accent1"/>
                </a:solidFill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</a:rPr>
            </a:br>
            <a:r>
              <a:rPr lang="ru-RU" sz="3600" b="1" dirty="0" smtClean="0">
                <a:solidFill>
                  <a:schemeClr val="accent1"/>
                </a:solidFill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</a:rPr>
            </a:br>
            <a:r>
              <a:rPr lang="ru-RU" sz="3600" b="1" dirty="0" smtClean="0">
                <a:solidFill>
                  <a:schemeClr val="accent1"/>
                </a:solidFill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56152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endParaRPr lang="ru-RU" sz="3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FF0000"/>
              </a:buCl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Прямое суицидальное поведение – суицидальные мысли, суицидальные попытки и завершенные суициды.</a:t>
            </a:r>
          </a:p>
          <a:p>
            <a:pPr lvl="0"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FF0000"/>
              </a:buCl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Непрямое суицидальное поведение – подросток бессознательно подвергает себя риску, опасному для жизни, не имея при этом желания умереть.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шрамирование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зацепинг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аутоагрессия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0"/>
            <a:ext cx="835824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>
              <a:solidFill>
                <a:schemeClr val="accent1"/>
              </a:solidFill>
            </a:endParaRPr>
          </a:p>
          <a:p>
            <a:r>
              <a:rPr lang="ru-RU" sz="3000" b="1" dirty="0" smtClean="0">
                <a:solidFill>
                  <a:srgbClr val="FF0000"/>
                </a:solidFill>
              </a:rPr>
              <a:t>КЛАССИФИКАЦИЯ суицидального поведения:</a:t>
            </a:r>
          </a:p>
          <a:p>
            <a:endParaRPr lang="ru-RU" sz="32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285728"/>
            <a:ext cx="8229600" cy="8636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/>
            </a:r>
            <a:br>
              <a:rPr lang="ru-RU" sz="3200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sz="1400" b="1" dirty="0" smtClean="0">
                <a:solidFill>
                  <a:srgbClr val="FF0000"/>
                </a:solidFill>
              </a:rPr>
              <a:t>обратите внимание  на причины, чаще всего провоцирующие суицидальное поведения подростков: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214422"/>
            <a:ext cx="8329642" cy="5286412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Конфликты в семье и распад семьи;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Жестокое обращение в семье;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Крушение романтических отношений;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Семейные мифы: рассказ о родственниках совершивших самоубийство; если бы ни ты, то …; ты появился по глупости…     и т. д.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Игры в 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интернет-группах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самоубийство или </a:t>
            </a:r>
            <a:r>
              <a:rPr lang="ru-RU" sz="2600" dirty="0" smtClean="0">
                <a:solidFill>
                  <a:srgbClr val="7030A0"/>
                </a:solidFill>
              </a:rPr>
              <a:t>различные проявления </a:t>
            </a:r>
            <a:r>
              <a:rPr lang="ru-RU" sz="2600" dirty="0" err="1" smtClean="0">
                <a:solidFill>
                  <a:srgbClr val="7030A0"/>
                </a:solidFill>
              </a:rPr>
              <a:t>саморазрушающего</a:t>
            </a:r>
            <a:r>
              <a:rPr lang="ru-RU" sz="2600" dirty="0" smtClean="0">
                <a:solidFill>
                  <a:srgbClr val="7030A0"/>
                </a:solidFill>
              </a:rPr>
              <a:t> поведения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Употребление ПАВ (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психо-активные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вещества);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Самоубийство из подражания;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Депрессивное состояние;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Чувство безнадежности;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Тревожное состояние;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Трудности в усвоении учебной программы;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Суицидальные попытки и суицидальное поведение в прошлом;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Психическое заболевание и/или расстройство личности.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383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1600" b="1" dirty="0" smtClean="0">
                <a:solidFill>
                  <a:srgbClr val="FF0000"/>
                </a:solidFill>
              </a:rPr>
              <a:t>Признаки суицидального поведения:</a:t>
            </a:r>
            <a:r>
              <a:rPr lang="ru-RU" sz="1600" dirty="0" smtClean="0">
                <a:solidFill>
                  <a:srgbClr val="FF0000"/>
                </a:solidFill>
              </a:rPr>
              <a:t/>
            </a:r>
            <a:br>
              <a:rPr lang="ru-RU" sz="1600" dirty="0" smtClean="0">
                <a:solidFill>
                  <a:srgbClr val="FF0000"/>
                </a:solidFill>
              </a:rPr>
            </a:b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Уход в себя;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Активная предварительная подготовка;</a:t>
            </a:r>
            <a:endParaRPr lang="ru-RU" sz="1800" dirty="0" smtClean="0">
              <a:solidFill>
                <a:srgbClr val="7030A0"/>
              </a:solidFill>
            </a:endParaRP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Капризность, привередливость;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Раздача (своих вещей) подарков окружающим;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Депрессия;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Агрессивность</a:t>
            </a:r>
            <a:r>
              <a:rPr lang="ru-RU" sz="1800" b="1" dirty="0" smtClean="0">
                <a:solidFill>
                  <a:srgbClr val="7030A0"/>
                </a:solidFill>
              </a:rPr>
              <a:t>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Нарушение аппетита, нарушения сна;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Психологическая травма;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Резкие (контрастные) перемены в поведении;</a:t>
            </a:r>
          </a:p>
          <a:p>
            <a:pPr>
              <a:buClr>
                <a:srgbClr val="FF0000"/>
              </a:buClr>
            </a:pPr>
            <a:r>
              <a:rPr lang="ru-RU" sz="1800" b="1" i="1" dirty="0" smtClean="0">
                <a:solidFill>
                  <a:srgbClr val="7030A0"/>
                </a:solidFill>
              </a:rPr>
              <a:t>Угрозы.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10081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>
                <a:solidFill>
                  <a:srgbClr val="FF0000"/>
                </a:solidFill>
              </a:rPr>
              <a:t>Способы информирования о намерении суицида: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4968552"/>
          </a:xfrm>
        </p:spPr>
        <p:txBody>
          <a:bodyPr>
            <a:normAutofit/>
          </a:bodyPr>
          <a:lstStyle/>
          <a:p>
            <a:endParaRPr lang="ru-RU" sz="3600" i="1" dirty="0" smtClean="0">
              <a:solidFill>
                <a:srgbClr val="0070C0"/>
              </a:solidFill>
            </a:endParaRPr>
          </a:p>
          <a:p>
            <a:pPr>
              <a:buClr>
                <a:srgbClr val="FF0000"/>
              </a:buClr>
            </a:pPr>
            <a:r>
              <a:rPr lang="ru-RU" sz="3000" i="1" dirty="0" smtClean="0">
                <a:solidFill>
                  <a:srgbClr val="7030A0"/>
                </a:solidFill>
              </a:rPr>
              <a:t>Прямое устное сообщение;</a:t>
            </a:r>
          </a:p>
          <a:p>
            <a:pPr>
              <a:buClr>
                <a:srgbClr val="FF0000"/>
              </a:buClr>
            </a:pPr>
            <a:r>
              <a:rPr lang="ru-RU" sz="3000" i="1" dirty="0" smtClean="0">
                <a:solidFill>
                  <a:srgbClr val="7030A0"/>
                </a:solidFill>
              </a:rPr>
              <a:t>Косвенное устное сообщение;</a:t>
            </a:r>
          </a:p>
          <a:p>
            <a:pPr>
              <a:buClr>
                <a:srgbClr val="FF0000"/>
              </a:buClr>
            </a:pPr>
            <a:r>
              <a:rPr lang="ru-RU" sz="3000" i="1" dirty="0" smtClean="0">
                <a:solidFill>
                  <a:srgbClr val="7030A0"/>
                </a:solidFill>
              </a:rPr>
              <a:t>Прямое невербальное информирование(частые , беспричинные слезы; нехарактерное поведение: замкнутость).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356688"/>
            <a:ext cx="3608771" cy="2249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01122" cy="5676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sz="2600" b="1" dirty="0" smtClean="0">
                <a:solidFill>
                  <a:srgbClr val="FF0000"/>
                </a:solidFill>
              </a:rPr>
              <a:t>Поведенческие маркеры (СИГНАЛЫ) то, что является нехарактерным для обычного поведения этого подростка:</a:t>
            </a:r>
            <a:endParaRPr lang="ru-RU" sz="2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600076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Склонность к неоправданно  рискованным поступкам.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Безразличное отношение к себе.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Пессимистическая оценка своего прошлого.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Пессимистическая  оценка своего нынешнего  состояния. </a:t>
            </a:r>
          </a:p>
          <a:p>
            <a:pPr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Физические изменения в организме (повышенная болезненность, нарушения гигиены).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Тревога.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Страх.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Тоска.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Тоскливое (постоянное по поводу и без повода) выражение лица.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Капризность.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Скука.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Брюзжание.</a:t>
            </a:r>
          </a:p>
          <a:p>
            <a:pPr lvl="0">
              <a:buClr>
                <a:srgbClr val="FF0000"/>
              </a:buClr>
            </a:pPr>
            <a:r>
              <a:rPr lang="ru-RU" sz="1600" dirty="0" err="1" smtClean="0">
                <a:solidFill>
                  <a:srgbClr val="7030A0"/>
                </a:solidFill>
              </a:rPr>
              <a:t>Гипомимия</a:t>
            </a:r>
            <a:r>
              <a:rPr lang="ru-RU" sz="1600" dirty="0" smtClean="0">
                <a:solidFill>
                  <a:srgbClr val="7030A0"/>
                </a:solidFill>
              </a:rPr>
              <a:t> (повышенная, часто неестественная мимика).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Амимия (отсутствие мимических реакций).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Тихий монотонный голос.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Ускоренная экспрессивная речь.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Общая двигательная заторможенность.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Двигательное возбуждение.</a:t>
            </a:r>
          </a:p>
          <a:p>
            <a:pPr lvl="0">
              <a:buClr>
                <a:srgbClr val="FF0000"/>
              </a:buClr>
            </a:pPr>
            <a:r>
              <a:rPr lang="ru-RU" sz="1600" dirty="0" smtClean="0">
                <a:solidFill>
                  <a:srgbClr val="7030A0"/>
                </a:solidFill>
              </a:rPr>
              <a:t>Активное взаимодействие с окружающими.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Словесные маркеры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(высказывания ребенка):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Прямые или косвенные сообщения о суицидальных намерениях:</a:t>
            </a:r>
          </a:p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Шутки, иронические высказывания о желании умереть, о бессмысленности жизни;</a:t>
            </a:r>
          </a:p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Уверения в своей беспомощности и зависимости от других;</a:t>
            </a:r>
          </a:p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Прощание с окружающими; </a:t>
            </a:r>
          </a:p>
          <a:p>
            <a:pPr lvl="0">
              <a:buClr>
                <a:srgbClr val="FF0000"/>
              </a:buClr>
              <a:buNone/>
            </a:pPr>
            <a:r>
              <a:rPr lang="ru-RU" dirty="0" smtClean="0">
                <a:solidFill>
                  <a:srgbClr val="7030A0"/>
                </a:solidFill>
              </a:rPr>
              <a:t>(Скоро всем вам без меня станет лучше, легче…)</a:t>
            </a:r>
          </a:p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Самообвинения;</a:t>
            </a:r>
          </a:p>
          <a:p>
            <a:pPr lvl="0">
              <a:buClr>
                <a:srgbClr val="FF0000"/>
              </a:buClr>
            </a:pPr>
            <a:r>
              <a:rPr lang="ru-RU" dirty="0" smtClean="0">
                <a:solidFill>
                  <a:srgbClr val="7030A0"/>
                </a:solidFill>
              </a:rPr>
              <a:t>Сообщение о конкретном плане суицида.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Степени суицидального риска: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3952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1. Незначительный риск – есть суицидальные мысли без определенных планов;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2. Риск средней степени – есть суицидальные мысли, план без сроков реализации;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3. Высокий риск – есть мысли, разработан план, есть сроки реализации и средства для этого.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1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CAE0E6"/>
      </a:accent3>
      <a:accent4>
        <a:srgbClr val="C0BEAF"/>
      </a:accent4>
      <a:accent5>
        <a:srgbClr val="CEC597"/>
      </a:accent5>
      <a:accent6>
        <a:srgbClr val="DD9797"/>
      </a:accent6>
      <a:hlink>
        <a:srgbClr val="DB5353"/>
      </a:hlink>
      <a:folHlink>
        <a:srgbClr val="F7DCDC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1386</TotalTime>
  <Words>834</Words>
  <Application>Microsoft Office PowerPoint</Application>
  <PresentationFormat>Экран (4:3)</PresentationFormat>
  <Paragraphs>126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     </vt:lpstr>
      <vt:lpstr>Слайд 2</vt:lpstr>
      <vt:lpstr>              </vt:lpstr>
      <vt:lpstr>          обратите внимание  на причины, чаще всего провоцирующие суицидальное поведения подростков:</vt:lpstr>
      <vt:lpstr>  Признаки суицидального поведения: </vt:lpstr>
      <vt:lpstr>          Способы информирования о намерении суицида:</vt:lpstr>
      <vt:lpstr>        Поведенческие маркеры (СИГНАЛЫ) то, что является нехарактерным для обычного поведения этого подростка:</vt:lpstr>
      <vt:lpstr>      Словесные маркеры  (высказывания ребенка):</vt:lpstr>
      <vt:lpstr> Степени суицидального риска:</vt:lpstr>
      <vt:lpstr>Что могут и должны увидеть родители: </vt:lpstr>
      <vt:lpstr>Что могут увидеть педагоги: </vt:lpstr>
      <vt:lpstr>Что могут увидеть сверстники: </vt:lpstr>
      <vt:lpstr>Что происходит? И как это всё начинается???</vt:lpstr>
      <vt:lpstr>Родительский контроль (наименование программ)</vt:lpstr>
      <vt:lpstr>Слайд 15</vt:lpstr>
      <vt:lpstr>Полезная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114</cp:revision>
  <dcterms:modified xsi:type="dcterms:W3CDTF">2021-03-03T10:26:25Z</dcterms:modified>
</cp:coreProperties>
</file>