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F18C7C3-0AAE-4E1C-AF6E-A3552FD5E4B2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601E32C-6575-4202-9B07-17C31F190F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2F86B-6B56-4A2D-BD68-139AE59D9B38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2C289-18F6-42A9-A49E-0359021CB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7BF85-CB98-499E-A966-DE0C30992731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390BF-9402-419F-9974-3DAAC0B3E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ED6B-8755-4BA0-9FEF-9D3EF258C3AF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ACD54-E73E-4784-B772-3E6C694AA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2BCE4-91E2-4FCE-8460-1FA4315E342C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40BD8-3B28-4DBA-A33B-48CE53D61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93C25-4A5C-4034-A397-5C6F748C2314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2C3AE-1E2D-49C0-B219-8BF1BC1A72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F3B78-C966-4F84-8745-504A2A063153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DB06B-6C0E-40A2-B154-4658191B4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D0AE9-4260-447A-A311-C77673D298D7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0FD3E-C67B-4FAE-BF76-93FF18718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D84C8-D525-4477-A2D6-7387625A4C56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47500-A5E4-4E8A-BDC9-72A659FE2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EDC46-B1A8-48D4-8A32-5B80BB6ABDCD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0C722-9DCD-4B24-952B-801A14925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40831-76C9-48D6-87D6-40B711CC042F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63F69-814A-4A33-A3FC-11544FE07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A53B4-37A5-4193-A5A9-CB6E6050283C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12B1D-9DA9-44C1-A8FF-4749FE037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1C8716-2026-4113-8C56-3F2FD4CFB6F4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C6A700-8B13-4A69-B8C8-1BA5CED13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К сведению родителей</a:t>
            </a:r>
            <a:endParaRPr lang="ru-RU" sz="6600" b="1" dirty="0" smtClean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214686"/>
            <a:ext cx="6400800" cy="1752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«Адаптация пятиклассников к новым условиям учебы.»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Признаки 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дезадаптации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765175"/>
            <a:ext cx="8893175" cy="575945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Усталый, утомленный внешний вид ребенка;</a:t>
            </a: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Нежелание выполнять домашнее задание;</a:t>
            </a: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Негативные характеристики в адрес школы, учителей, одноклассников;</a:t>
            </a: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Жалобы на те или иные события, связанные со школой;</a:t>
            </a: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Беспокойный сон;</a:t>
            </a: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Постоянные жалобы на плохое самочувствие.</a:t>
            </a:r>
            <a:endParaRPr lang="ru-RU" b="1" i="1" dirty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8229600" cy="865187"/>
          </a:xfrm>
        </p:spPr>
        <p:txBody>
          <a:bodyPr/>
          <a:lstStyle/>
          <a:p>
            <a:pPr eaLnBrk="1" hangingPunct="1"/>
            <a:r>
              <a:rPr lang="ru-RU" sz="1200" b="1" dirty="0" smtClean="0">
                <a:solidFill>
                  <a:srgbClr val="C00000"/>
                </a:solidFill>
                <a:latin typeface="Constantia" pitchFamily="18" charset="0"/>
              </a:rPr>
              <a:t>Обобщенные ответы пятиклассников 2015-2019г (данные представлены в процентном соотношении.</a:t>
            </a:r>
            <a:endParaRPr lang="ru-RU" sz="1200" b="1" dirty="0" smtClean="0">
              <a:solidFill>
                <a:srgbClr val="C00000"/>
              </a:solidFill>
              <a:latin typeface="Constant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908050"/>
          <a:ext cx="8229600" cy="57645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4400"/>
                <a:gridCol w="4248472"/>
                <a:gridCol w="936104"/>
                <a:gridCol w="936104"/>
                <a:gridCol w="1594520"/>
              </a:tblGrid>
              <a:tr h="938423">
                <a:tc>
                  <a:txBody>
                    <a:bodyPr/>
                    <a:lstStyle/>
                    <a:p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Вопрос 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ДА %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НЕТ</a:t>
                      </a:r>
                    </a:p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%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Бывает</a:t>
                      </a:r>
                      <a:r>
                        <a:rPr lang="ru-RU" sz="2400" b="1" baseline="0" dirty="0" smtClean="0">
                          <a:latin typeface="Constantia" pitchFamily="18" charset="0"/>
                        </a:rPr>
                        <a:t>  по-разному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65810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1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Тебе нравится в школе?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85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5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10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65810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2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Ты с радостью идешь в школу?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67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10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33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65810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3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У</a:t>
                      </a:r>
                      <a:r>
                        <a:rPr lang="ru-RU" sz="2400" b="1" baseline="0" dirty="0" smtClean="0">
                          <a:latin typeface="Constantia" pitchFamily="18" charset="0"/>
                        </a:rPr>
                        <a:t> тебя в классе много друзей?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75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25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------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113591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4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Ты часто рассказываешь родителям  о школе?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82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----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18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113591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5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Тебе нравятся твои одноклассники?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62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7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nstantia" pitchFamily="18" charset="0"/>
                        </a:rPr>
                        <a:t>31</a:t>
                      </a:r>
                      <a:endParaRPr lang="ru-RU" sz="2400" b="1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Ответы, даваемые чаще других, на вопрос, чтобы ты хотел(а) изменить: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Убрать некоторых детей;</a:t>
            </a: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Ничего;</a:t>
            </a:r>
            <a:endParaRPr lang="ru-RU" b="1" i="1" dirty="0" smtClean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Разрешить пользоваться телефоном (планшетом) во время урока;</a:t>
            </a:r>
            <a:endParaRPr lang="ru-RU" b="1" i="1" dirty="0" smtClean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Успеваемость ребят, в том числе и мою;</a:t>
            </a: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Пускай такой же останется;</a:t>
            </a: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Чтобы все были послушными;</a:t>
            </a: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Не было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ссор.</a:t>
            </a:r>
            <a:endParaRPr lang="ru-RU" b="1" i="1" dirty="0" smtClean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Какие учебные предметы тебе даются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легко (в %):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  <a:p>
            <a:pPr eaLnBrk="1" hangingPunct="1"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Физкультура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–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80 %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  <a:p>
            <a:pPr eaLnBrk="1" hangingPunct="1"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ИЗО –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68%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  <a:p>
            <a:pPr eaLnBrk="1" hangingPunct="1"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Русский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язык –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61%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  <a:p>
            <a:pPr eaLnBrk="1" hangingPunct="1"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Математика – 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48%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  <a:p>
            <a:pPr eaLnBrk="1" hangingPunct="1"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Литература –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58%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  <a:p>
            <a:pPr eaLnBrk="1" hangingPunct="1"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Английский язык –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10%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Какие учебные предметы тебе даются тяжело: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Физкультура – 3 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ИЗО – 3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Природоведение - 3 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Русский язык – 8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Математика –  13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Литература – 4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История - 10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Английский язык – 10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Обществознание – 4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Информатика - 2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Слова, которые поддерживают и которые разрушают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веру в себя: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25" y="1989138"/>
            <a:ext cx="4465638" cy="4392612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dirty="0" smtClean="0">
                <a:latin typeface="Constantia" pitchFamily="18" charset="0"/>
              </a:rPr>
              <a:t>    </a:t>
            </a:r>
            <a:r>
              <a:rPr lang="ru-RU" sz="3200" b="1" i="1" u="sng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Слова поддержки: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</a:rPr>
              <a:t>Зная тебя, я уверена, что ТЫ все сделал хорошо!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</a:rPr>
              <a:t>ТЫ делаешь это очень хорошо!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</a:rPr>
              <a:t>У ТЕБЯ есть некоторые соображения по этому поводу?</a:t>
            </a:r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495800" cy="4392612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dirty="0" smtClean="0"/>
              <a:t>   </a:t>
            </a:r>
            <a:r>
              <a:rPr lang="ru-RU" sz="3200" b="1" i="1" u="sng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Слова разочарования:</a:t>
            </a:r>
          </a:p>
          <a:p>
            <a:pPr eaLnBrk="1" hangingPunct="1">
              <a:defRPr/>
            </a:pPr>
            <a:r>
              <a:rPr lang="ru-RU" b="1" dirty="0" smtClean="0">
                <a:latin typeface="Constantia" pitchFamily="18" charset="0"/>
              </a:rPr>
              <a:t>Зная тебя и твои способности, ты не смог бы сделать лучше!</a:t>
            </a:r>
          </a:p>
          <a:p>
            <a:pPr eaLnBrk="1" hangingPunct="1">
              <a:defRPr/>
            </a:pPr>
            <a:r>
              <a:rPr lang="ru-RU" b="1" dirty="0" smtClean="0">
                <a:latin typeface="Constantia" pitchFamily="18" charset="0"/>
              </a:rPr>
              <a:t>Это для тебя слишком трудно, поэтому я САМ это сделаю!</a:t>
            </a:r>
            <a:endParaRPr lang="ru-RU" b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Возрастные особенности младшего подростка: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Потребность в достойном положении в коллективе сверстников, в семье;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Повышенная утомляемость;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Стремление обзавестись верным другом;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Стремление избежать изоляции, как в классе, так и в малом коллективе;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Повышенный интерес о «соотношении сил» в классе;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Восприимчивость к промахам учителей;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Отсутствие адаптации к неудачам;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Ярко выраженная эмоциональность;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Умения пятиклассника: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836613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Умение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общаться с одноклассниками, иметь свое мнение и формировать его с учетом мнения других, уметь поддерживать отношения;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Умение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правильно распределять и планировать свое время, проявлять самостоятельность в своих делах и в случае необходимости обращаться за помощью взрослых;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Стараться учиться, стремиться овладевать знаниями, уметь заниматься самостоятельно?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9388" y="1196975"/>
            <a:ext cx="8964612" cy="492918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Умение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дружить, общаться с мальчиками и девочками, самостоятельно разрешать возникающие конфликты;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Иметь постоянные обязанности дома, помогать родителям;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Умение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общаться с продавцом, врачом, учителем;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Умение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предвидеть последствия своих действий, делать безопасный, правильный выбор.</a:t>
            </a:r>
            <a:endParaRPr lang="ru-RU" sz="2800" b="1" i="1" dirty="0" smtClean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В сравнении: </a:t>
            </a:r>
            <a:endParaRPr lang="ru-RU" sz="5400" b="1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Сколько учебных предметов изучалась Вашим ребенком в 4 классе? В 5 классе?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Какова недельная учебная нагрузка была у вашего ребенка в 4 классе? В 5 классе?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Сколько учителей обучало вашего ребенка в 4 классе? В 5 классе7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Сколько времени в среднем тратил Ваш ребенок на подготовку домашних заданий в 4 классе? В 5 классе?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Сравнительная таблица: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29600" cy="51011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4400"/>
                <a:gridCol w="3600400"/>
                <a:gridCol w="4114800"/>
              </a:tblGrid>
              <a:tr h="8266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Constantia" pitchFamily="18" charset="0"/>
                        </a:rPr>
                        <a:t>4 класс</a:t>
                      </a:r>
                      <a:endParaRPr lang="ru-RU" sz="4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Constantia" pitchFamily="18" charset="0"/>
                        </a:rPr>
                        <a:t>5 класс</a:t>
                      </a:r>
                      <a:endParaRPr lang="ru-RU" sz="40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26611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Constantia" pitchFamily="18" charset="0"/>
                        </a:rPr>
                        <a:t>1</a:t>
                      </a:r>
                      <a:endParaRPr lang="ru-RU" sz="4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Constantia" pitchFamily="18" charset="0"/>
                        </a:rPr>
                        <a:t>8 – 9 предметов</a:t>
                      </a:r>
                      <a:endParaRPr lang="ru-RU" sz="4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Constantia" pitchFamily="18" charset="0"/>
                        </a:rPr>
                        <a:t>13-14 предметов</a:t>
                      </a:r>
                      <a:endParaRPr lang="ru-RU" sz="40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26611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Constantia" pitchFamily="18" charset="0"/>
                        </a:rPr>
                        <a:t>2</a:t>
                      </a:r>
                      <a:endParaRPr lang="ru-RU" sz="4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Constantia" pitchFamily="18" charset="0"/>
                        </a:rPr>
                        <a:t>20 – 22 часа</a:t>
                      </a:r>
                      <a:endParaRPr lang="ru-RU" sz="4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Constantia" pitchFamily="18" charset="0"/>
                        </a:rPr>
                        <a:t>25 – 27 часов</a:t>
                      </a:r>
                      <a:endParaRPr lang="ru-RU" sz="40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26611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Constantia" pitchFamily="18" charset="0"/>
                        </a:rPr>
                        <a:t>3</a:t>
                      </a:r>
                      <a:endParaRPr lang="ru-RU" sz="4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Constantia" pitchFamily="18" charset="0"/>
                        </a:rPr>
                        <a:t>1 - 3 учителя</a:t>
                      </a:r>
                      <a:endParaRPr lang="ru-RU" sz="4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Constantia" pitchFamily="18" charset="0"/>
                        </a:rPr>
                        <a:t>9</a:t>
                      </a:r>
                      <a:r>
                        <a:rPr lang="ru-RU" sz="4000" baseline="0" dirty="0" smtClean="0">
                          <a:latin typeface="Constantia" pitchFamily="18" charset="0"/>
                        </a:rPr>
                        <a:t> – 11 учителей</a:t>
                      </a:r>
                      <a:endParaRPr lang="ru-RU" sz="40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26611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Constantia" pitchFamily="18" charset="0"/>
                        </a:rPr>
                        <a:t>4</a:t>
                      </a:r>
                      <a:endParaRPr lang="ru-RU" sz="4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Constantia" pitchFamily="18" charset="0"/>
                        </a:rPr>
                        <a:t>Свой</a:t>
                      </a:r>
                      <a:r>
                        <a:rPr lang="ru-RU" sz="4000" baseline="0" dirty="0" smtClean="0">
                          <a:latin typeface="Constantia" pitchFamily="18" charset="0"/>
                        </a:rPr>
                        <a:t> кабинет</a:t>
                      </a:r>
                      <a:endParaRPr lang="ru-RU" sz="4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Constantia" pitchFamily="18" charset="0"/>
                        </a:rPr>
                        <a:t>Разные</a:t>
                      </a:r>
                      <a:r>
                        <a:rPr lang="ru-RU" sz="4000" baseline="0" dirty="0" smtClean="0">
                          <a:latin typeface="Constantia" pitchFamily="18" charset="0"/>
                        </a:rPr>
                        <a:t> кабинеты</a:t>
                      </a:r>
                      <a:endParaRPr lang="ru-RU" sz="40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Возникающие проблемы: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Очень много разных учителей;</a:t>
            </a: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Непривычное расписание;</a:t>
            </a: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Много новых кабинетов;</a:t>
            </a: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Новые дети в классе;</a:t>
            </a: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Новый классный руководитель;</a:t>
            </a: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Возросший темп работы;</a:t>
            </a: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Возросший объем работы в классе и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д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/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з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;</a:t>
            </a: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Ослабление или отсутствие контроля;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Возникающие проблемы: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Несамостоятельность работы с текстами;</a:t>
            </a: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Низкий уровень развития речи;</a:t>
            </a: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Слабое развитие навыков самостоятельной работы;</a:t>
            </a: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Своеобразие подросткового возраста;</a:t>
            </a:r>
          </a:p>
          <a:p>
            <a:pPr eaLnBrk="1" hangingPunct="1"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Проблемы со старшеклассниками.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613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Признаки успешной адаптации: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Удовлетворенность ребенка процессом обучения;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Ребенок легко справляется с программой;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Степень самостоятельности ребенка при выполнении им учебных заданий, готовность прибегнуть к помощи взрослого лишь ПОСЛЕ попыток выполнить задание самому;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Удовлетворенность межличностными отношениями – с одноклассниками и учителями.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699</Words>
  <Application>Microsoft Office PowerPoint</Application>
  <PresentationFormat>Экран (4:3)</PresentationFormat>
  <Paragraphs>134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Calibri</vt:lpstr>
      <vt:lpstr>Arial</vt:lpstr>
      <vt:lpstr>Constantia</vt:lpstr>
      <vt:lpstr>Тема Office</vt:lpstr>
      <vt:lpstr>К сведению родителей</vt:lpstr>
      <vt:lpstr>Возрастные особенности младшего подростка:</vt:lpstr>
      <vt:lpstr>Умения пятиклассника:</vt:lpstr>
      <vt:lpstr>Слайд 4</vt:lpstr>
      <vt:lpstr>В сравнении: </vt:lpstr>
      <vt:lpstr>Сравнительная таблица:</vt:lpstr>
      <vt:lpstr>Возникающие проблемы:</vt:lpstr>
      <vt:lpstr>Возникающие проблемы:</vt:lpstr>
      <vt:lpstr>Признаки успешной адаптации:</vt:lpstr>
      <vt:lpstr>Признаки  дезадаптации:</vt:lpstr>
      <vt:lpstr>Обобщенные ответы пятиклассников 2015-2019г (данные представлены в процентном соотношении.</vt:lpstr>
      <vt:lpstr>Ответы, даваемые чаще других, на вопрос, чтобы ты хотел(а) изменить:</vt:lpstr>
      <vt:lpstr>Какие учебные предметы тебе даются легко (в %):</vt:lpstr>
      <vt:lpstr>Какие учебные предметы тебе даются тяжело:</vt:lpstr>
      <vt:lpstr>Слова, которые поддерживают и которые разрушают  веру в себя: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BookService</cp:lastModifiedBy>
  <cp:revision>25</cp:revision>
  <dcterms:created xsi:type="dcterms:W3CDTF">2012-06-09T17:09:31Z</dcterms:created>
  <dcterms:modified xsi:type="dcterms:W3CDTF">2020-09-19T08:39:24Z</dcterms:modified>
</cp:coreProperties>
</file>