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66" r:id="rId5"/>
    <p:sldId id="259" r:id="rId6"/>
    <p:sldId id="261" r:id="rId7"/>
    <p:sldId id="262" r:id="rId8"/>
    <p:sldId id="275" r:id="rId9"/>
    <p:sldId id="264" r:id="rId10"/>
    <p:sldId id="265" r:id="rId11"/>
    <p:sldId id="267" r:id="rId12"/>
    <p:sldId id="268" r:id="rId13"/>
    <p:sldId id="274" r:id="rId14"/>
    <p:sldId id="270" r:id="rId15"/>
    <p:sldId id="269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wmf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71472" y="428604"/>
            <a:ext cx="82153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i="1" dirty="0" smtClean="0">
                <a:solidFill>
                  <a:schemeClr val="accent1"/>
                </a:solidFill>
                <a:latin typeface="Arial Black" pitchFamily="34" charset="0"/>
              </a:rPr>
              <a:t>Подготовься психологически  к сдаче ЕГЭ</a:t>
            </a:r>
            <a:endParaRPr lang="ru-RU" sz="5400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3929066"/>
            <a:ext cx="65722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kern="10" dirty="0" smtClean="0">
                <a:ln w="9360">
                  <a:solidFill>
                    <a:srgbClr val="008000"/>
                  </a:solidFill>
                  <a:miter lim="800000"/>
                  <a:headEnd/>
                  <a:tailEnd/>
                </a:ln>
                <a:solidFill>
                  <a:srgbClr val="5DCEAF">
                    <a:lumMod val="50000"/>
                  </a:srgbClr>
                </a:solidFill>
                <a:effectLst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  <a:cs typeface="Times New Roman" pitchFamily="18" charset="0"/>
              </a:rPr>
              <a:t>Нас ждут экзамены...</a:t>
            </a:r>
            <a:br>
              <a:rPr lang="ru-RU" sz="4000" b="1" kern="10" dirty="0" smtClean="0">
                <a:ln w="9360">
                  <a:solidFill>
                    <a:srgbClr val="008000"/>
                  </a:solidFill>
                  <a:miter lim="800000"/>
                  <a:headEnd/>
                  <a:tailEnd/>
                </a:ln>
                <a:solidFill>
                  <a:srgbClr val="5DCEAF">
                    <a:lumMod val="50000"/>
                  </a:srgbClr>
                </a:solidFill>
                <a:effectLst>
                  <a:reflection blurRad="6350" stA="55000" endA="300" endPos="45500" dir="5400000" sy="-100000" algn="bl" rotWithShape="0"/>
                </a:effectLst>
                <a:latin typeface="Arial Black" panose="020B0A04020102020204" pitchFamily="34" charset="0"/>
                <a:cs typeface="Times New Roman" pitchFamily="18" charset="0"/>
              </a:rPr>
            </a:br>
            <a:endParaRPr lang="ru-RU" sz="4000" dirty="0"/>
          </a:p>
        </p:txBody>
      </p:sp>
      <p:pic>
        <p:nvPicPr>
          <p:cNvPr id="2050" name="Picture 2" descr="C:\Users\учитель\Desktop\ege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4786322"/>
            <a:ext cx="2490761" cy="18680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42910" y="428604"/>
            <a:ext cx="81439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Экзамены –это ответственный период в жизни любого человека и от их результатов во многом зависит будущее. </a:t>
            </a:r>
          </a:p>
          <a:p>
            <a:pPr marL="45720" indent="0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Экзамен – сложная стрессовая ситуация </a:t>
            </a:r>
          </a:p>
          <a:p>
            <a:pPr marL="45720" indent="0">
              <a:buNone/>
            </a:pPr>
            <a:r>
              <a:rPr lang="ru-RU" sz="32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и очень важно не теряться в экстремальной ситуации.</a:t>
            </a:r>
          </a:p>
          <a:p>
            <a:pPr marL="45720" indent="0">
              <a:buNone/>
            </a:pPr>
            <a:endParaRPr lang="ru-RU" sz="32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C:\Users\учитель\Desktop\ima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4506430"/>
            <a:ext cx="4357718" cy="20894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357166"/>
            <a:ext cx="471490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45720" indent="0"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Общественная жизнь человека постоянно ставит его в ситуации «экзаменов» – тех или иных испытаний, где ему приходится доказывать свою социальную состоятельность, материальное благополучие, физическое самочувствие или уровень интеллекта. </a:t>
            </a:r>
          </a:p>
          <a:p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86380" y="357166"/>
            <a:ext cx="3185762" cy="4358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учитель\Desktop\fd506c163020ebc1b988f697a4a9538e0772fd30_15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4143380"/>
            <a:ext cx="3500364" cy="2071702"/>
          </a:xfrm>
          <a:prstGeom prst="rect">
            <a:avLst/>
          </a:prstGeom>
          <a:noFill/>
        </p:spPr>
      </p:pic>
      <p:pic>
        <p:nvPicPr>
          <p:cNvPr id="7" name="Picture 4" descr="j014948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9931343">
            <a:off x="4954489" y="4413736"/>
            <a:ext cx="2400288" cy="2540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71472" y="357166"/>
            <a:ext cx="650082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err="1" smtClean="0">
                <a:solidFill>
                  <a:srgbClr val="0070C0"/>
                </a:solidFill>
                <a:latin typeface="Arial Black" panose="020B0A04020102020204" pitchFamily="34" charset="0"/>
                <a:ea typeface="DejaVu Sans" charset="0"/>
                <a:cs typeface="DejaVu Sans" charset="0"/>
              </a:rPr>
              <a:t>Трудности</a:t>
            </a:r>
            <a:r>
              <a:rPr lang="ru-RU" sz="3200" dirty="0" smtClean="0">
                <a:solidFill>
                  <a:srgbClr val="0070C0"/>
                </a:solidFill>
                <a:latin typeface="Arial Black" panose="020B0A04020102020204" pitchFamily="34" charset="0"/>
                <a:ea typeface="DejaVu Sans" charset="0"/>
                <a:cs typeface="DejaVu Sans" charset="0"/>
              </a:rPr>
              <a:t>, возникающие в период подготовки ЕГЭ</a:t>
            </a:r>
            <a:r>
              <a:rPr lang="en-GB" sz="2000" dirty="0" smtClean="0">
                <a:solidFill>
                  <a:schemeClr val="accent4">
                    <a:lumMod val="50000"/>
                  </a:schemeClr>
                </a:solidFill>
                <a:ea typeface="DejaVu Sans" charset="0"/>
                <a:cs typeface="DejaVu Sans" charset="0"/>
              </a:rPr>
              <a:t> </a:t>
            </a:r>
            <a:br>
              <a:rPr lang="en-GB" sz="2000" dirty="0" smtClean="0">
                <a:solidFill>
                  <a:schemeClr val="accent4">
                    <a:lumMod val="50000"/>
                  </a:schemeClr>
                </a:solidFill>
                <a:ea typeface="DejaVu Sans" charset="0"/>
                <a:cs typeface="DejaVu Sans" charset="0"/>
              </a:rPr>
            </a:b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331640" y="1772816"/>
            <a:ext cx="6400800" cy="4104456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88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/>
            </a:pPr>
            <a:r>
              <a:rPr kumimoji="0" lang="en-GB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Сомнение в полноте и прочности знаний</a:t>
            </a: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.</a:t>
            </a:r>
            <a:endParaRPr kumimoji="0" lang="en-GB" sz="2800" b="1" i="0" u="none" strike="noStrike" kern="1200" cap="none" spc="0" normalizeH="0" baseline="0" noProof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DejaVu Sans" charset="0"/>
              <a:cs typeface="DejaVu Sans" charset="0"/>
            </a:endParaRPr>
          </a:p>
          <a:p>
            <a:pPr marL="330200" marR="0" lvl="0" indent="-330200" algn="l" defTabSz="914400" rtl="0" eaLnBrk="1" fontAlgn="auto" latinLnBrk="0" hangingPunct="1">
              <a:lnSpc>
                <a:spcPct val="88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/>
            </a:pPr>
            <a:endParaRPr kumimoji="0" lang="en-GB" sz="2800" b="1" i="0" u="none" strike="noStrike" kern="1200" cap="none" spc="0" normalizeH="0" baseline="0" noProof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DejaVu Sans" charset="0"/>
              <a:cs typeface="DejaVu Sans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8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/>
            </a:pPr>
            <a:r>
              <a:rPr kumimoji="0" lang="en-GB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Стресс незнакомой ситуации</a:t>
            </a: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.</a:t>
            </a:r>
            <a:endParaRPr kumimoji="0" lang="en-GB" sz="2800" b="1" i="0" u="none" strike="noStrike" kern="1200" cap="none" spc="0" normalizeH="0" baseline="0" noProof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DejaVu Sans" charset="0"/>
              <a:cs typeface="DejaVu Sans" charset="0"/>
            </a:endParaRPr>
          </a:p>
          <a:p>
            <a:pPr marL="330200" marR="0" lvl="0" indent="-330200" algn="l" defTabSz="914400" rtl="0" eaLnBrk="1" fontAlgn="auto" latinLnBrk="0" hangingPunct="1">
              <a:lnSpc>
                <a:spcPct val="88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/>
            </a:pPr>
            <a:endParaRPr kumimoji="0" lang="en-GB" sz="2800" b="1" i="0" u="none" strike="noStrike" kern="1200" cap="none" spc="0" normalizeH="0" baseline="0" noProof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DejaVu Sans" charset="0"/>
              <a:cs typeface="DejaVu Sans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8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/>
            </a:pPr>
            <a:r>
              <a:rPr kumimoji="0" lang="en-GB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Стресс ответственности</a:t>
            </a: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.</a:t>
            </a:r>
            <a:endParaRPr kumimoji="0" lang="en-GB" sz="2800" b="1" i="0" u="none" strike="noStrike" kern="1200" cap="none" spc="0" normalizeH="0" baseline="0" noProof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DejaVu Sans" charset="0"/>
              <a:cs typeface="DejaVu Sans" charset="0"/>
            </a:endParaRPr>
          </a:p>
          <a:p>
            <a:pPr marL="330200" marR="0" lvl="0" indent="-330200" algn="l" defTabSz="914400" rtl="0" eaLnBrk="1" fontAlgn="auto" latinLnBrk="0" hangingPunct="1">
              <a:lnSpc>
                <a:spcPct val="88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/>
            </a:pPr>
            <a:endParaRPr kumimoji="0" lang="en-GB" sz="2800" b="1" i="0" u="none" strike="noStrike" kern="1200" cap="none" spc="0" normalizeH="0" baseline="0" noProof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DejaVu Sans" charset="0"/>
              <a:cs typeface="DejaVu Sans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8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/>
            </a:pPr>
            <a:r>
              <a:rPr kumimoji="0" lang="en-GB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Сомнение в собственных способностях</a:t>
            </a: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.</a:t>
            </a:r>
            <a:endParaRPr kumimoji="0" lang="en-GB" sz="2800" b="1" i="0" u="none" strike="noStrike" kern="1200" cap="none" spc="0" normalizeH="0" baseline="0" noProof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DejaVu Sans" charset="0"/>
              <a:cs typeface="DejaVu Sans" charset="0"/>
            </a:endParaRPr>
          </a:p>
          <a:p>
            <a:pPr marL="330200" marR="0" lvl="0" indent="-330200" algn="l" defTabSz="914400" rtl="0" eaLnBrk="1" fontAlgn="auto" latinLnBrk="0" hangingPunct="1">
              <a:lnSpc>
                <a:spcPct val="88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/>
            </a:pPr>
            <a:endParaRPr kumimoji="0" lang="en-GB" sz="2800" b="1" i="0" u="none" strike="noStrike" kern="1200" cap="none" spc="0" normalizeH="0" baseline="0" noProof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DejaVu Sans" charset="0"/>
              <a:cs typeface="DejaVu Sans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8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/>
            </a:pPr>
            <a:r>
              <a:rPr kumimoji="0" lang="en-GB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Личностные особенности: тревожность,</a:t>
            </a:r>
          </a:p>
          <a:p>
            <a:pPr marL="0" marR="0" lvl="0" indent="0" algn="l" defTabSz="914400" rtl="0" eaLnBrk="1" fontAlgn="auto" latinLnBrk="0" hangingPunct="1">
              <a:lnSpc>
                <a:spcPct val="88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330200" algn="l"/>
                <a:tab pos="777875" algn="l"/>
                <a:tab pos="1227138" algn="l"/>
                <a:tab pos="1676400" algn="l"/>
                <a:tab pos="2125663" algn="l"/>
                <a:tab pos="2574925" algn="l"/>
                <a:tab pos="3024188" algn="l"/>
                <a:tab pos="3473450" algn="l"/>
                <a:tab pos="3922713" algn="l"/>
                <a:tab pos="4371975" algn="l"/>
                <a:tab pos="4821238" algn="l"/>
                <a:tab pos="5270500" algn="l"/>
                <a:tab pos="5719763" algn="l"/>
                <a:tab pos="6169025" algn="l"/>
                <a:tab pos="6618288" algn="l"/>
                <a:tab pos="7067550" algn="l"/>
                <a:tab pos="7516813" algn="l"/>
                <a:tab pos="7966075" algn="l"/>
                <a:tab pos="8415338" algn="l"/>
                <a:tab pos="8864600" algn="l"/>
                <a:tab pos="9313863" algn="l"/>
              </a:tabLst>
              <a:defRPr/>
            </a:pP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    </a:t>
            </a:r>
            <a:r>
              <a:rPr kumimoji="0" lang="en-GB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неуверенность в себе</a:t>
            </a:r>
            <a:r>
              <a:rPr kumimoji="0" lang="ru-RU" sz="2800" b="1" i="0" u="none" strike="noStrike" kern="1200" cap="none" spc="0" normalizeH="0" baseline="0" noProof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DejaVu Sans" charset="0"/>
                <a:cs typeface="DejaVu Sans" charset="0"/>
              </a:rPr>
              <a:t>.</a:t>
            </a:r>
            <a:endParaRPr kumimoji="0" lang="en-GB" sz="2800" b="1" i="0" u="none" strike="noStrike" kern="1200" cap="none" spc="0" normalizeH="0" baseline="0" noProof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Arial Black" panose="020B0A04020102020204" pitchFamily="34" charset="0"/>
              <a:ea typeface="DejaVu Sans" charset="0"/>
              <a:cs typeface="DejaVu Sans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7" name="Picture 3" descr="C:\Users\учитель\Desktop\psypodg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3071810"/>
            <a:ext cx="3143272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57158" y="285729"/>
            <a:ext cx="8358246" cy="857256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ПРИЕМЫ,   МОБИЛИЗУЮЩИЕ  ИНТЕЛЛЕКТУАЛЬНЫЕ  ВОЗМОЖНОСТИ ШКОЛЬНИКОВ  ПРИ  ПОДГОТОВКЕ  И  СДАЧЕ ЭКЗАМЕНОВ 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85721" y="642918"/>
            <a:ext cx="8501122" cy="10868028"/>
          </a:xfrm>
          <a:prstGeom prst="rect">
            <a:avLst/>
          </a:prstGeom>
        </p:spPr>
        <p:txBody>
          <a:bodyPr lIns="182880" tIns="0">
            <a:normAutofit/>
          </a:bodyPr>
          <a:lstStyle/>
          <a:p>
            <a:pPr marL="36576"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ru-RU" sz="3300" b="1" dirty="0">
              <a:solidFill>
                <a:schemeClr val="bg2">
                  <a:shade val="25000"/>
                </a:schemeClr>
              </a:solidFill>
              <a:latin typeface="+mn-lt"/>
            </a:endParaRPr>
          </a:p>
          <a:p>
            <a:pPr marL="36576" algn="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ru-RU" sz="1100" b="1" dirty="0">
              <a:latin typeface="Arial" charset="0"/>
              <a:cs typeface="Arial" charset="0"/>
            </a:endParaRPr>
          </a:p>
          <a:p>
            <a:pPr marL="36576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 экзаменом или во время него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целесообразно выпить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несколько глотков воды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76" algn="just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В антистрессовых целях воду пьют за 20 минут до  или через 30 минут после еды.</a:t>
            </a:r>
          </a:p>
          <a:p>
            <a:pPr marL="36576" algn="just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Лучше всего подходит минеральная вода, ибо она содержит ионы калия или натрия, участвующие в электрохимических реакциях. Можно пить просто чистую воду или зеленый чай</a:t>
            </a:r>
          </a:p>
          <a:p>
            <a:pPr marL="265176" indent="-265176" algn="just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Вторая проблема</a:t>
            </a:r>
          </a:p>
          <a:p>
            <a:pPr marL="265176" indent="-265176" algn="just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с которой сталкиваются школьники, попавшие в стрессовую ситуацию, — это нарушение гармоничной работы левого и правого</a:t>
            </a:r>
          </a:p>
          <a:p>
            <a:pPr marL="265176" indent="-265176" algn="just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полушарий. </a:t>
            </a:r>
          </a:p>
          <a:p>
            <a:pPr marL="265176" indent="-265176" algn="just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1) Физическое упражнение, влияющее </a:t>
            </a:r>
          </a:p>
          <a:p>
            <a:pPr marL="265176" indent="-265176" algn="just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гармонизацию работы левого и </a:t>
            </a:r>
          </a:p>
          <a:p>
            <a:pPr marL="265176" indent="-265176" algn="just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правого полушарий, называется </a:t>
            </a:r>
          </a:p>
          <a:p>
            <a:pPr marL="265176" indent="-265176" algn="just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«перекрестный шаг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just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2) Нарисовать на чистом листе бумаги </a:t>
            </a:r>
          </a:p>
          <a:p>
            <a:pPr marL="265176" indent="-265176" algn="just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косой крест, похожий на букву «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marL="265176" indent="-265176" algn="just" fontAlgn="auto"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несколько минут созерцать его. </a:t>
            </a:r>
          </a:p>
          <a:p>
            <a:pPr marL="36576" algn="just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76" algn="just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76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ru-RU" sz="9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76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r>
              <a:rPr lang="ru-RU" sz="9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122" name="Picture 2" descr="C:\Users\учитель\Desktop\psiholog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3500438"/>
            <a:ext cx="2827827" cy="3043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-357222" y="-714404"/>
            <a:ext cx="9501222" cy="817402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lang="ru-RU" dirty="0" smtClean="0">
                <a:latin typeface="Arial" charset="0"/>
                <a:cs typeface="Arial" charset="0"/>
              </a:rPr>
              <a:t>                       </a:t>
            </a:r>
            <a:r>
              <a:rPr lang="ru-RU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Arial Black" pitchFamily="34" charset="0"/>
              </a:rPr>
              <a:t>Энергетическое зевание.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.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85720" y="571480"/>
            <a:ext cx="8001056" cy="6000792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Для борьбы с кислородным голоданием существует прием под названием</a:t>
            </a:r>
            <a:r>
              <a:rPr kumimoji="0" lang="ru-RU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«энергетическое зевание».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Зевать необходимо тем чаще, чем более интенсивной умственной деятельностью вы заняты. Зевание во время экзамена очень полезно.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Для того чтобы оградить свой организм от кислородного голодания, достаточно 3-5 зевков.</a:t>
            </a: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Дыхательная  гимнастика.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Успокаивающее дыхание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- выдох почти в два раза длиннее вдоха.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При </a:t>
            </a:r>
            <a:r>
              <a:rPr kumimoji="0" lang="ru-RU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мобилизирующем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дыхании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 -после вдоха задерживается дыхание.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Char char="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В случае сильного напряжения нужно перед началом экзамена сделать вдох и затем глубокий выдох –вдвое длиннее вдоха.</a:t>
            </a:r>
          </a:p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" name="Picture 2" descr="C:\Users\учитель\Desktop\Make-a-Girl-Fall-in-Love-With-You-Fast-Step-1-Version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58" y="1285860"/>
            <a:ext cx="1440259" cy="2535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285728"/>
            <a:ext cx="74295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indent="-265176">
              <a:lnSpc>
                <a:spcPct val="80000"/>
              </a:lnSpc>
              <a:defRPr/>
            </a:pPr>
            <a:r>
              <a:rPr lang="ru-RU" dirty="0" smtClean="0">
                <a:solidFill>
                  <a:schemeClr val="accent1"/>
                </a:solidFill>
                <a:latin typeface="Arial Black" pitchFamily="34" charset="0"/>
                <a:cs typeface="Times New Roman" pitchFamily="18" charset="0"/>
              </a:rPr>
              <a:t>Упражнения для снятия стресса</a:t>
            </a:r>
          </a:p>
          <a:p>
            <a:pPr marL="265176" indent="-265176">
              <a:lnSpc>
                <a:spcPct val="80000"/>
              </a:lnSpc>
              <a:defRPr/>
            </a:pP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5176" indent="-265176">
              <a:lnSpc>
                <a:spcPct val="80000"/>
              </a:lnSpc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Этот комплекс очень прост и эффективен, для его выполнения вам не потребуется ничего, кроме стены.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Нахмурьте лоб, сильно напрягите лобные мышцы на 10 секунд; расслабьте их тоже на 10 секунд. Повторите упражнение быстрее, напрягая и расслабляя лобные мышцы с интервалом в 1 секунду. Фиксируйте свои ощущения в каждый момент времени.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Крепко зажмурьтесь, напрягите веки на 10 секунд, затем расслабьте — тоже на 10 секунд. Повторите упражнение быстрее.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Наморщите нос на 10 секунд. Расслабьте. Повторите быстрее.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Крепко сожмите губы. Расслабьте. Повторите быстрее.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Сильно упритесь затылком в стену, пол или кровать. Расслабьтесь. Повторите быстрее.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Упритесь в стену левой лопаткой, пожмите плечами. Расслабьтесь. Повторите быстрее.</a:t>
            </a:r>
          </a:p>
          <a:p>
            <a:pPr marL="265176" indent="-265176">
              <a:lnSpc>
                <a:spcPct val="80000"/>
              </a:lnSpc>
              <a:defRPr/>
            </a:pPr>
            <a:endParaRPr lang="ru-RU" sz="1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Упритесь в стену правой лопаткой, пожмите плечами. Расслабьтесь. Повторите быстрее.</a:t>
            </a:r>
          </a:p>
        </p:txBody>
      </p:sp>
      <p:pic>
        <p:nvPicPr>
          <p:cNvPr id="7" name="Picture 2" descr="C:\Users\учитель\Desktop\f9408ea57cc4b58e8d35dd9cbedf329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5072074"/>
            <a:ext cx="3048000" cy="152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285728"/>
            <a:ext cx="8072494" cy="5484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indent="-265176" algn="ctr">
              <a:lnSpc>
                <a:spcPct val="80000"/>
              </a:lnSpc>
              <a:defRPr/>
            </a:pP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Упражнение 2</a:t>
            </a:r>
          </a:p>
          <a:p>
            <a:pPr marL="265176" indent="-265176" algn="ctr">
              <a:lnSpc>
                <a:spcPct val="80000"/>
              </a:lnSpc>
              <a:defRPr/>
            </a:pP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 algn="ctr">
              <a:lnSpc>
                <a:spcPct val="80000"/>
              </a:lnSpc>
              <a:defRPr/>
            </a:pP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lnSpc>
                <a:spcPct val="80000"/>
              </a:lnSpc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Если обстановка вокруг накалена и вы чувствуете, что теряете самообладание, этот комплекс можно выполнить прямо на месте, за столом, практически незаметно для окружающих.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lnSpc>
                <a:spcPct val="80000"/>
              </a:lnSpc>
              <a:defRPr/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 сильно, как можете, напрягите пальцы ног. Затем расслабьте их.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Напрягите и расслабьте ступни ног и лодыжки.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Напрягите и расслабьте икры.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Напрягите и расслабьте колени.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Напрягите и расслабьте бедра.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Напрягите и расслабьте ягодичные мышцы.    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Напрягите и расслабьте живот.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Расслабьте спину и плечи.</a:t>
            </a:r>
          </a:p>
          <a:p>
            <a:pPr marL="265176" indent="-265176">
              <a:lnSpc>
                <a:spcPct val="80000"/>
              </a:lnSpc>
              <a:defRPr/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Расслабьте кисти рук.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Расслабьте предплечья.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Расслабьте шею.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Расслабьте лицевые мышцы.</a:t>
            </a: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lnSpc>
                <a:spcPct val="80000"/>
              </a:lnSpc>
              <a:buFont typeface="Wingdings 2"/>
              <a:buChar char=""/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Посидите спокойно несколько минут, </a:t>
            </a:r>
          </a:p>
          <a:p>
            <a:pPr marL="265176" indent="-265176">
              <a:lnSpc>
                <a:spcPct val="80000"/>
              </a:lnSpc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наслаждаясь полным покоем. Когда вам </a:t>
            </a:r>
          </a:p>
          <a:p>
            <a:pPr marL="265176" indent="-265176">
              <a:lnSpc>
                <a:spcPct val="80000"/>
              </a:lnSpc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покажется, что медленно плывете, </a:t>
            </a:r>
          </a:p>
          <a:p>
            <a:pPr marL="265176" indent="-265176">
              <a:lnSpc>
                <a:spcPct val="80000"/>
              </a:lnSpc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вы полностью расслабились.</a:t>
            </a:r>
          </a:p>
        </p:txBody>
      </p:sp>
      <p:pic>
        <p:nvPicPr>
          <p:cNvPr id="28678" name="Picture 6" descr="C:\Users\учитель\Desktop\image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2285992"/>
            <a:ext cx="1923222" cy="2187527"/>
          </a:xfrm>
          <a:prstGeom prst="rect">
            <a:avLst/>
          </a:prstGeom>
          <a:noFill/>
        </p:spPr>
      </p:pic>
      <p:pic>
        <p:nvPicPr>
          <p:cNvPr id="28680" name="Picture 8" descr="C:\Users\учитель\Desktop\Buddha_13693373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4357694"/>
            <a:ext cx="2457450" cy="2045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214290"/>
            <a:ext cx="835824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indent="-265176"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    Это упражнение можно делать в любом месте. Нужно сесть поудобнее, сложить руки на коленях, поставить ноги на землю и найти глазами предмет, на котором можно сосредоточить свое внимание.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Начните считать от 10 до 1, на каждом счете делая вдох и медленный выдох. (Выдох должен быть заметно длиннее вдоха.)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Закройте глаза. Снова посчитайте от 10 до 1, задерживая дыхание на каждом счете. Медленно выдыхайте, представляя, как с каждым выдохом уменьшается и наконец  исчезает напряжение.</a:t>
            </a:r>
          </a:p>
          <a:p>
            <a:pPr marL="265176" indent="-265176" algn="ctr">
              <a:defRPr/>
            </a:pPr>
            <a:endParaRPr lang="ru-RU" sz="1600" i="1" dirty="0" smtClean="0">
              <a:solidFill>
                <a:schemeClr val="accent1"/>
              </a:solidFill>
              <a:latin typeface="Arial Black" pitchFamily="34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600" dirty="0" smtClean="0">
                <a:latin typeface="Arial" charset="0"/>
                <a:cs typeface="Arial" charset="0"/>
              </a:rPr>
              <a:t>Не раскрывая глаз, считайте от 10 до 1. На этот раз представьте, что выдыхаемый вами воздух окрашен в теплые пастельные тона. С каждым выдохом цветной туман  сгущается, превращается в облака.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600" dirty="0" smtClean="0">
              <a:latin typeface="Arial" charset="0"/>
              <a:cs typeface="Arial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600" dirty="0" smtClean="0">
                <a:latin typeface="Arial" charset="0"/>
                <a:cs typeface="Arial" charset="0"/>
              </a:rPr>
              <a:t>Плывите по ласковым облакам до тех пор, пока глаза не</a:t>
            </a:r>
            <a:br>
              <a:rPr lang="ru-RU" sz="1600" dirty="0" smtClean="0">
                <a:latin typeface="Arial" charset="0"/>
                <a:cs typeface="Arial" charset="0"/>
              </a:rPr>
            </a:br>
            <a:r>
              <a:rPr lang="ru-RU" sz="1600" dirty="0" smtClean="0">
                <a:latin typeface="Arial" charset="0"/>
                <a:cs typeface="Arial" charset="0"/>
              </a:rPr>
              <a:t>откроются сами.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600" dirty="0" smtClean="0">
              <a:latin typeface="Arial" charset="0"/>
              <a:cs typeface="Arial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600" dirty="0" smtClean="0">
                <a:latin typeface="Arial" charset="0"/>
                <a:cs typeface="Arial" charset="0"/>
              </a:rPr>
              <a:t>Чтобы найти нужный ритм счета, дышите медленно и спокойно, отгораживаясь от всевозможных волнений при помощи воображения. Этот метод очень хорошо ослабляет стресс. Через неделю начните считать от 20 до 1, еще через неделю — от 30 и так до 50.</a:t>
            </a:r>
          </a:p>
        </p:txBody>
      </p:sp>
      <p:pic>
        <p:nvPicPr>
          <p:cNvPr id="4" name="Рисунок 4" descr="http://www.school99.ru/pictures/school99_psychexam/679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5395777"/>
            <a:ext cx="2317990" cy="1340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7158" y="214290"/>
            <a:ext cx="8501090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Рекомендации для выпускников</a:t>
            </a:r>
            <a:endParaRPr lang="ru-RU" sz="16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Оборудуйте свое рабочее место: уберите лишние вещи, удобно расположите нужные учебники, пособия, тетради, бумаги, карандаши. Пока вы не наведете порядок в комнате, порядка в вашей голове не будет!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В психологии считается, что повышению интеллектуальной деятельности способствуют желтые и фиолетовые цвета. Почему бы ни ввести их в интерьер того места, где вы готовитесь к экзаменам? Это могут быть картинки, коллажи и т. д.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Полезно определить, кто вы 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сова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или 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жаворонок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в зависимости от этого максимально загрузите утренние или вечерние часы.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Начиная готовиться к экзамену, полезно составить план на каждый день подготовки. Помните, формула 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Немного позанимаюсь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чаще всего не работает 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 либо перегружены, либо использовали день для подготовки не в полной мере. Продумайте и напишите, что именно вы будете сегодня учить.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Начинайте учить с самого трудного, с того, что вы заведомо плохо знаете. Но если в голову ничего не идет, то полезно начать, напротив, с того материала, который интересен для вас и приятен.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Соблюдайте принцип чередования! 40 минут работы, 10 минут отдыха: сделайте в перерывах зарядку, полейте цветы, вымойте посуду.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Не зубрите учебник! Чаще всего это абсолютно бесполезное занятие. Эффективен следующий алгоритм работы: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прочитайте вопрос, вспомните и обязательно кратко запишите все, что вы знаете по этому вопросу;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проверьте себя по учебнику;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обратите внимание на правила и выделенный текст учебника;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проверьте правильность дат и изложенных фактов;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только после этого внимательно прочтите учебник, выделяя основные мысли ответа.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Структурируйте материал с помощью планов, схем; особенно это полезно, если у вас возникает ощущение, что вы никогда не сможете запомнить правильный ответ.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Попросите кого-нибудь 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маму, друга 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—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выслушать ваши ответы на наиболее трудные вопросы. Полезно также записать свой ответ на магнитофон, а потом послушать себя 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 стороны</a:t>
            </a:r>
            <a:r>
              <a:rPr lang="ru-RU" sz="1400" b="1" dirty="0" smtClean="0">
                <a:solidFill>
                  <a:srgbClr val="002060"/>
                </a:solidFill>
                <a:ea typeface="Times New Roman" pitchFamily="18" charset="0"/>
                <a:cs typeface="Times New Roman" pitchFamily="18" charset="0"/>
              </a:rPr>
              <a:t>»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017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Обязательно повторяйте! Есть несколько способов повторения, выберите тот, который для вас наиболее эффективен.</a:t>
            </a:r>
            <a:endPara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214282" y="428604"/>
            <a:ext cx="871543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способ. Повторяйте материал через 5 минут, затем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1 час, после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день.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способ. ОЧОГ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— ориентировка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Прочитайте текст с целью понять главные мысли.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 — чтение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Прочитайте текст и постарайтесь выделить второстепенные детали, установить их связь с главными мыслями. Несколько раз повторите главные мысли в их связи с второстепенными.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 — обзор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Быстро просмотрите текст. Чтобы углубить понимание текста, задайте вопросы к главным мыслям.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 — главное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Мысленно перескажите текст или, еще лучше, перескажите его кому-нибудь или себе вслух.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способ. Прочитай — повтори.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Повтори через 10 — 15 минут. Повтори через 8 — 9 часов. Повтори через день.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11. Выполняйте как можно больше различных вариантов опубликованных тестов по данному предмету.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12. Если вы начинаете волноваться, так как понимаете, что невозможно выучить все, то: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определите ключевые идеи текста и занесите их на карточку в виде схемы;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скажите себе: «Мне нужно запомнить самые важные мысли, поэтому на них я и должен сосредоточиться».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13. Если вы чувствуете, что вам не хватает сил: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обсудите свои ощущения с учителем, родителями, школьным психологом;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составьте расписание занятий и отведите в нем достаточно времени на отдых и сон.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14. В предэкзаменационный период занимайтесь аутотренингом,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настраивайте себя на положительный результат.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15. Для активизации работы обоих полушарий мозга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рисуйте восьмерки обеими руками одновременно.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16. Не злоупотребляйте кофе, крепким чаем,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лишит вас возможности расслабиться.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17. Научитесь расслабляться.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" name="Picture 7" descr="C:\Users\учитель\Desktop\na-27-ma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4357694"/>
            <a:ext cx="2085257" cy="22753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14282" y="0"/>
            <a:ext cx="8643998" cy="7048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вы очень волнуетесь во время подготовки, то хорошими средствами снятия стресса могут быть: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релаксация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найдите тихое место и просто посидите, расслабившись, закрыв глаза на 10-20 минут;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активная релаксация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найдите тихое место, где никто не будет мешать, где нет шума и отвлекающих факторов.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Сядьте в удобную позу. Закройте глаза. И посидите так в течение 10-20 минут, сосредоточившись на своем дыхании. Вдох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выдох. Старайтесь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отвлекать внимание от процесса дыхания. Вдох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выдох. Если вы сбиваетесь, вам мешают посторонние мысли, не злитесь, спокойно сфокусируйте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внимание на дыхании. Вдох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выдох. Включите в цикл дыхания произнесение шепотом или мысленно специальных слов, они должны быть короткими,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благозвучными, сам процесс их произношения и звучания должен вам нравиться. Например, это могут быть слова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покой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любовь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Можно придумать свое слово. Итак, вдох. На выдохе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Вдох. На выдохе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мир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так в течение 10-20 минут.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время занятия важно принять пассивную установку: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Пусть будет то, что будет, пусть все течет, как течет, принимаю все, как есть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 занятия не вставайте сразу и резко. Посидите спокойно в течение нескольких минут сначала с закрытыми глазами, а затем с открытыми,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придите в себя, сориентируйтесь. Настройтесь на предстоящие дела;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улыбка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отвлечение от неприятных мыслей путем концентрации внимания на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а) собственных движениях (сосредоточьтесь на какой-либо отличной от подготовки к экзамену деятельности: мытье посуды, спорте);</a:t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б) движущихся внешних предметах (например, маятнике);</a:t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в) неподвижном объекте: тщательно обследуйте его взглядом, обращайте внимание на малейшие детали;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спорт;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выполнение действия разрушения с созиданием                             (рубка дров, косьба);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поплачьтесь в жилетку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юмор.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002" y="642918"/>
            <a:ext cx="864399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ПАПРИКА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способствует выделению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гармона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счастья»-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эндорфина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КЛУБНИКА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быстро нейтрализует отрицательные эмоции.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ЧЕРНИКА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способствует кровообращению мозга.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ЛИМОН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освежает мысли и</a:t>
            </a:r>
          </a:p>
          <a:p>
            <a:pPr marL="265176" indent="-265176"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облегчает восприятие информации.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МОРКОВЬ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 облегчает заучивание наизусть.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АНАНАС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для удержания в памяти большого объёма текста.</a:t>
            </a:r>
          </a:p>
          <a:p>
            <a:pPr marL="265176" indent="-265176"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АВОКАДО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источник энергии для кратковременной памяти.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КРЕВЕТКИ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не дадут вниманию ослабнуть.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РЕПЧАТЫЙ ЛУК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помогает при переутомлении или психической усталости.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ОРЕХИ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- укрепляют нервную систему, стимулируют деятельность мозга.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КАПУСТА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снимает нервозность</a:t>
            </a:r>
          </a:p>
          <a:p>
            <a:pPr marL="265176" indent="-265176">
              <a:buFont typeface="Wingdings 2"/>
              <a:buChar char=""/>
              <a:defRPr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265176" indent="-265176">
              <a:buFont typeface="Wingdings 2"/>
              <a:buChar char=""/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БАНАНЫ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содержат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серотонин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вещество, необходимое мозгу, чтобы тот просигнализировал: «Вы счастливы».</a:t>
            </a:r>
          </a:p>
        </p:txBody>
      </p:sp>
      <p:pic>
        <p:nvPicPr>
          <p:cNvPr id="4" name="Picture 2" descr="C:\Users\учитель\Desktop\-okBMFgBDP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1142984"/>
            <a:ext cx="2938482" cy="22038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642918"/>
            <a:ext cx="91440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Накануне экзамена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Оставьте недели две перед экзаменом на то, чтобы вновь повторить весь материал. Каждый раз, прежде чем рассказать вопрос, вспомните и запишите план ответа. Если это получится легко, можете не рассказывать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этот вопрос вы знаете хорошо. Рассказывайте только то, В чем испытываете затруднения.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Если вы волнуетесь, то непосредственно перед экзаменом представьте себе ситуацию экзамена во всех красках, со всеми своими чувствами, переживаниями,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страшными мыслями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дрожание рук, пересыхание в горле, в голове нет ни одной мысли. Но вот вам выдали бланки, вы сосредоточились и спокойно начинаете выполнять задания.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Если вы все же очень боитесь, то попробуйте прием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доведение до абсурда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постарайтесь как можно сильнее напугать себя, представьте все самые ужасные, страшные, а главное, немыслимые подробности и последствия. Такое предельное усиление страха обычно приводит человека к мысли о том, что бояться, в сущности, нечего и даже самые тяжелые последствия на самом деле не так ужасны.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С вечера перед экзаменом перестаньте готовиться. Умойтесь. Погуляйте. Выспитесь, чтобы встать отдохнувшими, с ощущением своего здоровья, силы, даже некоторой агрессивности.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3714752"/>
            <a:ext cx="2407235" cy="2673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8596" y="428625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</a:rPr>
              <a:t>Будьте уверенными в себе и все у вас получится!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25360"/>
            <a:ext cx="9144000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 время экзамена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Мобилизуйтесь! Будьте предельно внимательны! Сосредоточьтесь!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Просмотрите весь текст, чтобы увидеть, какого типа задания в нем содержатся. Это поможет вам настроиться на работу, определить порядок выполнения заданий.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Начните с легкого! Это поможет успокоиться, войти в рабочий ритм.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Пропускайте! Надо научиться пропускать трудные и непонятные вопросы. Помните: всегда найдутся вопросы, с которыми вы можете справиться.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Думайте только о текущем задании! Забудьте о неудаче в прошлом задании!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Если вы не можете ничего вспомнить, то: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паникуйте;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успокойтесь: сделайте прерывистый выдох, прерывистый вдох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это поможет успокоиться (повторите упражнение при необходимости несколько раз).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Действуйте по следующему алгоритму: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постарайтесь представить все детали подготовки к экзамену. Вспомните, какое настроение было у вас в тот момент, когда вы учили данный материал.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старайтесь не упустить ни одной подробности. Не вносите поправки в свои воспоминания и ничего из них не исключайте, даже если кажется, что какая-то деталь не важна.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восстановите в памяти ход событий в прямой и обратной последовательности или начните с середины рассматриваемого вопроса и двигайтесь вперед и назад во времени.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посмотрите на вопрос под другим углом зрения.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Постарайтесь избегать мнимой логики поиска правильных ответов в тесте: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ищите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золотой середины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правильный ответ не зависит от его расположения и последовательности предъявления;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выбирайте ответ только потому, что он более развернутый и учитывает частные случаи, правильный ответ может иметь как развернутую, так и простую формулировку;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иностранные и малопонятные слова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это не признак правильного ответа;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избегайте стереотипов, не стройте свой ответ на привычных ожиданиях;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 надейтесь на свою сообразительность, старайтесь опираться на реальные знания.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Во время экзамена положите перед собой часы и контролируйте время, потраченное на выполнение заданий. Обязательно оставьте время для проверки!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17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учитель\Desktop\abstract-background-rainbow-775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25" name="Picture 1" descr="C:\Users\учитель\Desktop\0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7166"/>
            <a:ext cx="7929618" cy="59472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2328</Words>
  <PresentationFormat>Экран (4:3)</PresentationFormat>
  <Paragraphs>215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BookService</cp:lastModifiedBy>
  <cp:revision>2</cp:revision>
  <dcterms:created xsi:type="dcterms:W3CDTF">2019-05-08T06:57:43Z</dcterms:created>
  <dcterms:modified xsi:type="dcterms:W3CDTF">2020-05-31T19:12:57Z</dcterms:modified>
</cp:coreProperties>
</file>