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5" r:id="rId3"/>
    <p:sldId id="294" r:id="rId4"/>
    <p:sldId id="291" r:id="rId5"/>
    <p:sldId id="292" r:id="rId6"/>
    <p:sldId id="283" r:id="rId7"/>
    <p:sldId id="295" r:id="rId8"/>
    <p:sldId id="297" r:id="rId9"/>
    <p:sldId id="286" r:id="rId10"/>
    <p:sldId id="288" r:id="rId11"/>
    <p:sldId id="289" r:id="rId12"/>
    <p:sldId id="290" r:id="rId13"/>
    <p:sldId id="293" r:id="rId14"/>
    <p:sldId id="298" r:id="rId15"/>
    <p:sldId id="299" r:id="rId16"/>
    <p:sldId id="300" r:id="rId17"/>
    <p:sldId id="301" r:id="rId18"/>
    <p:sldId id="26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06E91A-1993-493E-86C2-96F6C3924ECF}" type="datetimeFigureOut">
              <a:rPr lang="ru-RU" smtClean="0"/>
              <a:pPr/>
              <a:t>29.05.2020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3845DD-3383-499D-9D22-2D008BBEA8A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6E91A-1993-493E-86C2-96F6C3924ECF}" type="datetimeFigureOut">
              <a:rPr lang="ru-RU" smtClean="0"/>
              <a:pPr/>
              <a:t>29.05.2020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45DD-3383-499D-9D22-2D008BBEA8A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content.foto.mail.ru/mail/styx1819/_blogs/i-347.jpg" TargetMode="External"/><Relationship Id="rId7" Type="http://schemas.openxmlformats.org/officeDocument/2006/relationships/hyperlink" Target="http://omp.ucoz.com/_tbkp/24769944_1186065332_nodrugs.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stat11.privet.ru/lr/0808a3482df3c593bcbd01806bf61f62" TargetMode="External"/><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hyperlink" Target="http://stat8.blog.ru/lr/0a359103897878642856e7f936bef5a5"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ru.wikipedia.org/wiki/%D0%90%D0%B1%D1%81%D1%82%D0%B8%D0%BD%D0%B5%D0%BD%D1%82%D0%BD%D1%8B%D0%B9_%D1%81%D0%B8%D0%BD%D0%B4%D1%80%D0%BE%D0%BC" TargetMode="External"/><Relationship Id="rId7" Type="http://schemas.openxmlformats.org/officeDocument/2006/relationships/hyperlink" Target="http://www.moitulun.ru/img/2009/12/antinark01.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narko-stop.at.ua/_si/0/38971036.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img-fotki.yandex.ru/get/3313/phyltou.0/0_51a6_c4cfd1ca_XL" TargetMode="External"/><Relationship Id="rId7" Type="http://schemas.openxmlformats.org/officeDocument/2006/relationships/hyperlink" Target="http://www.designartel.com.ua/usersimage/Image/drugs.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stopdrugs.zx6.ru/images/trueimg/pictures/5/3EDE95A3CECF-5.jpg" TargetMode="Externa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http://foto.germany.ru/albums/3/4/129834/drugs.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irc.lv/images/qna/437414_421049.jpeg" TargetMode="Externa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kulsi.ru/filesStore/Image/news2/2007/09/19/prew_narkom.jpg" TargetMode="External"/><Relationship Id="rId7" Type="http://schemas.openxmlformats.org/officeDocument/2006/relationships/hyperlink" Target="http://www.odin-fakt.ru/upload/OB/2009/20091126_Comission/DSCN0088_285.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hyperlink" Target="http://cdn.endata.cx/data/games/11922/photoExtreme/22f38d6f-6414-4215-8d09-d55e60b88619.jpg" TargetMode="Externa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hyperlink" Target="http://www.ngrussia.ru/images/text/news5/blag_sy_06.jpg" TargetMode="External"/><Relationship Id="rId3" Type="http://schemas.openxmlformats.org/officeDocument/2006/relationships/hyperlink" Target="http://image.newsru.com/pict/id/large/469868_1085320143.gif" TargetMode="External"/><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48.jpeg"/><Relationship Id="rId5" Type="http://schemas.openxmlformats.org/officeDocument/2006/relationships/hyperlink" Target="http://smi2.ru/data/fckuploads/91(1).jpg" TargetMode="External"/><Relationship Id="rId10" Type="http://schemas.openxmlformats.org/officeDocument/2006/relationships/hyperlink" Target="http://img.rian.ru/images/5001/80/50018016.jpg" TargetMode="External"/><Relationship Id="rId4" Type="http://schemas.openxmlformats.org/officeDocument/2006/relationships/image" Target="../media/image44.jpeg"/><Relationship Id="rId9"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funeralportal.ru/articles/images/813349463465ff455457b5.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Рисунок 7" descr="images (5).jpg"/>
          <p:cNvPicPr>
            <a:picLocks noChangeAspect="1"/>
          </p:cNvPicPr>
          <p:nvPr/>
        </p:nvPicPr>
        <p:blipFill>
          <a:blip r:embed="rId3" cstate="print"/>
          <a:stretch>
            <a:fillRect/>
          </a:stretch>
        </p:blipFill>
        <p:spPr>
          <a:xfrm>
            <a:off x="642910" y="3143248"/>
            <a:ext cx="4000528" cy="2857520"/>
          </a:xfrm>
          <a:prstGeom prst="rect">
            <a:avLst/>
          </a:prstGeom>
          <a:ln>
            <a:noFill/>
          </a:ln>
          <a:effectLst>
            <a:softEdge rad="112500"/>
          </a:effectLst>
        </p:spPr>
      </p:pic>
      <p:sp>
        <p:nvSpPr>
          <p:cNvPr id="13" name="Прямоугольник 12"/>
          <p:cNvSpPr/>
          <p:nvPr/>
        </p:nvSpPr>
        <p:spPr>
          <a:xfrm>
            <a:off x="142844" y="285728"/>
            <a:ext cx="2928958" cy="369332"/>
          </a:xfrm>
          <a:prstGeom prst="rect">
            <a:avLst/>
          </a:prstGeom>
        </p:spPr>
        <p:txBody>
          <a:bodyPr wrap="square">
            <a:spAutoFit/>
          </a:bodyPr>
          <a:lstStyle/>
          <a:p>
            <a:endParaRPr lang="ru-RU" dirty="0"/>
          </a:p>
        </p:txBody>
      </p:sp>
      <p:sp>
        <p:nvSpPr>
          <p:cNvPr id="14" name="Прямоугольник 13"/>
          <p:cNvSpPr/>
          <p:nvPr/>
        </p:nvSpPr>
        <p:spPr>
          <a:xfrm>
            <a:off x="295244" y="438128"/>
            <a:ext cx="2928958" cy="369332"/>
          </a:xfrm>
          <a:prstGeom prst="rect">
            <a:avLst/>
          </a:prstGeom>
        </p:spPr>
        <p:txBody>
          <a:bodyPr wrap="square">
            <a:spAutoFit/>
          </a:bodyPr>
          <a:lstStyle/>
          <a:p>
            <a:endParaRPr lang="ru-RU" dirty="0"/>
          </a:p>
        </p:txBody>
      </p:sp>
      <p:sp>
        <p:nvSpPr>
          <p:cNvPr id="15" name="Прямоугольник 14"/>
          <p:cNvSpPr/>
          <p:nvPr/>
        </p:nvSpPr>
        <p:spPr>
          <a:xfrm>
            <a:off x="214282" y="500042"/>
            <a:ext cx="4786346" cy="2086725"/>
          </a:xfrm>
          <a:prstGeom prst="rect">
            <a:avLst/>
          </a:prstGeom>
        </p:spPr>
        <p:txBody>
          <a:bodyPr wrap="square">
            <a:spAutoFit/>
          </a:bodyPr>
          <a:lstStyle/>
          <a:p>
            <a:pPr algn="just">
              <a:lnSpc>
                <a:spcPct val="90000"/>
              </a:lnSpc>
              <a:defRPr/>
            </a:pPr>
            <a:r>
              <a:rPr lang="ru-RU" sz="2400" b="1" u="sng" dirty="0" smtClean="0">
                <a:solidFill>
                  <a:srgbClr val="CC0066"/>
                </a:solidFill>
                <a:effectLst>
                  <a:outerShdw blurRad="38100" dist="38100" dir="2700000" algn="tl">
                    <a:srgbClr val="000000"/>
                  </a:outerShdw>
                </a:effectLst>
              </a:rPr>
              <a:t>Здоровье</a:t>
            </a:r>
            <a:r>
              <a:rPr lang="ru-RU" sz="2400" b="1" dirty="0" smtClean="0">
                <a:solidFill>
                  <a:srgbClr val="CC0066"/>
                </a:solidFill>
              </a:rPr>
              <a:t>  - это полное </a:t>
            </a:r>
            <a:r>
              <a:rPr lang="ru-RU" sz="2400" b="1" dirty="0" smtClean="0">
                <a:solidFill>
                  <a:srgbClr val="CC0066"/>
                </a:solidFill>
              </a:rPr>
              <a:t>физическое</a:t>
            </a:r>
            <a:r>
              <a:rPr lang="ru-RU" sz="2400" b="1" dirty="0" smtClean="0">
                <a:solidFill>
                  <a:srgbClr val="CC0066"/>
                </a:solidFill>
              </a:rPr>
              <a:t>, </a:t>
            </a:r>
            <a:r>
              <a:rPr lang="ru-RU" sz="2400" b="1" dirty="0" smtClean="0">
                <a:solidFill>
                  <a:srgbClr val="CC0066"/>
                </a:solidFill>
              </a:rPr>
              <a:t>психическое и социальное благополучие</a:t>
            </a:r>
            <a:r>
              <a:rPr lang="ru-RU" sz="2400" b="1" dirty="0" smtClean="0">
                <a:solidFill>
                  <a:srgbClr val="CC0066"/>
                </a:solidFill>
              </a:rPr>
              <a:t>,</a:t>
            </a:r>
          </a:p>
          <a:p>
            <a:pPr algn="just">
              <a:lnSpc>
                <a:spcPct val="90000"/>
              </a:lnSpc>
              <a:defRPr/>
            </a:pPr>
            <a:r>
              <a:rPr lang="ru-RU" sz="2400" b="1" dirty="0" smtClean="0">
                <a:solidFill>
                  <a:srgbClr val="CC0066"/>
                </a:solidFill>
              </a:rPr>
              <a:t> </a:t>
            </a:r>
            <a:r>
              <a:rPr lang="ru-RU" sz="2400" b="1" dirty="0" smtClean="0">
                <a:solidFill>
                  <a:srgbClr val="CC0066"/>
                </a:solidFill>
              </a:rPr>
              <a:t>а </a:t>
            </a:r>
            <a:r>
              <a:rPr lang="ru-RU" sz="2400" b="1" dirty="0" smtClean="0">
                <a:solidFill>
                  <a:srgbClr val="CC0066"/>
                </a:solidFill>
              </a:rPr>
              <a:t>не только отсутствие </a:t>
            </a:r>
            <a:r>
              <a:rPr lang="ru-RU" sz="2400" b="1" dirty="0" smtClean="0">
                <a:solidFill>
                  <a:srgbClr val="CC0066"/>
                </a:solidFill>
              </a:rPr>
              <a:t>болезней или </a:t>
            </a:r>
            <a:r>
              <a:rPr lang="ru-RU" sz="2400" b="1" dirty="0" smtClean="0">
                <a:solidFill>
                  <a:srgbClr val="CC0066"/>
                </a:solidFill>
              </a:rPr>
              <a:t>физических дефектов.</a:t>
            </a:r>
            <a:endParaRPr lang="ru-RU" sz="2400" b="1" dirty="0" smtClean="0">
              <a:solidFill>
                <a:srgbClr val="CC0066"/>
              </a:solidFill>
            </a:endParaRPr>
          </a:p>
        </p:txBody>
      </p:sp>
      <p:sp>
        <p:nvSpPr>
          <p:cNvPr id="16" name="Rectangle 3"/>
          <p:cNvSpPr txBox="1">
            <a:spLocks noChangeArrowheads="1"/>
          </p:cNvSpPr>
          <p:nvPr/>
        </p:nvSpPr>
        <p:spPr>
          <a:xfrm>
            <a:off x="5357818" y="785794"/>
            <a:ext cx="3400420" cy="5545137"/>
          </a:xfrm>
          <a:prstGeom prst="rect">
            <a:avLst/>
          </a:prstGeom>
        </p:spPr>
        <p:txBody>
          <a:bodyPr/>
          <a:lstStyle/>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устойчивость к действию повреждающих факторов;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показатели роста и развития в пределах среднестатистической нормы;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функциональное состояние организма в пределах среднестатистической нормы;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наличие резервных возможностей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Tx/>
              <a:buNone/>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	организма;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отсутствие какого-либо заболевания или дефектов развития;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высокий уровень морально-волевых</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Tx/>
              <a:buNone/>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 	и ценностно-мотивационных</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Tx/>
              <a:buNone/>
              <a:tabLst/>
              <a:defRPr/>
            </a:pPr>
            <a:r>
              <a:rPr kumimoji="0" lang="ru-RU" b="1" i="0" u="none" strike="noStrike" kern="1200" cap="none" spc="0" normalizeH="0" baseline="0" noProof="0" dirty="0" smtClean="0">
                <a:ln>
                  <a:noFill/>
                </a:ln>
                <a:solidFill>
                  <a:srgbClr val="008000"/>
                </a:solidFill>
                <a:effectLst/>
                <a:uLnTx/>
                <a:uFillTx/>
                <a:latin typeface="+mn-lt"/>
                <a:ea typeface="+mn-ea"/>
                <a:cs typeface="+mn-cs"/>
              </a:rPr>
              <a:t>	установок. </a:t>
            </a:r>
          </a:p>
          <a:p>
            <a:pPr marL="274320" marR="0" lvl="0" indent="-274320" algn="l" defTabSz="914400" rtl="0" eaLnBrk="1" fontAlgn="auto" latinLnBrk="0" hangingPunct="1">
              <a:lnSpc>
                <a:spcPct val="80000"/>
              </a:lnSpc>
              <a:spcBef>
                <a:spcPct val="20000"/>
              </a:spcBef>
              <a:spcAft>
                <a:spcPts val="0"/>
              </a:spcAft>
              <a:buClr>
                <a:schemeClr val="accent3"/>
              </a:buClr>
              <a:buSzPct val="95000"/>
              <a:buFont typeface="Wingdings 2"/>
              <a:buChar char=""/>
              <a:tabLst/>
              <a:defRPr/>
            </a:pPr>
            <a:endParaRPr kumimoji="0" lang="ru-RU" sz="2800" b="1" i="0" u="none" strike="noStrike" kern="1200" cap="none" spc="0" normalizeH="0" baseline="0" noProof="0" dirty="0" smtClean="0">
              <a:ln>
                <a:noFill/>
              </a:ln>
              <a:solidFill>
                <a:srgbClr val="008000"/>
              </a:solidFill>
              <a:effectLst/>
              <a:uLnTx/>
              <a:uFillTx/>
              <a:latin typeface="+mn-lt"/>
              <a:ea typeface="+mn-ea"/>
              <a:cs typeface="+mn-cs"/>
            </a:endParaRPr>
          </a:p>
        </p:txBody>
      </p:sp>
      <p:sp>
        <p:nvSpPr>
          <p:cNvPr id="17" name="Прямоугольник 16"/>
          <p:cNvSpPr/>
          <p:nvPr/>
        </p:nvSpPr>
        <p:spPr>
          <a:xfrm>
            <a:off x="5715008" y="214290"/>
            <a:ext cx="2902398" cy="369332"/>
          </a:xfrm>
          <a:prstGeom prst="rect">
            <a:avLst/>
          </a:prstGeom>
        </p:spPr>
        <p:txBody>
          <a:bodyPr wrap="none">
            <a:spAutoFit/>
          </a:bodyPr>
          <a:lstStyle/>
          <a:p>
            <a:r>
              <a:rPr lang="ru-RU" b="1" dirty="0" smtClean="0">
                <a:solidFill>
                  <a:srgbClr val="9933FF"/>
                </a:solidFill>
                <a:effectLst>
                  <a:outerShdw blurRad="38100" dist="38100" dir="2700000" algn="tl">
                    <a:srgbClr val="000000"/>
                  </a:outerShdw>
                </a:effectLst>
              </a:rPr>
              <a:t>ПРИЗНАКИ ЗДОРОВЬЯ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5" name="Picture 3" descr="C:\Users\BookService\Desktop\slide_14.jpg"/>
          <p:cNvPicPr>
            <a:picLocks noChangeAspect="1" noChangeArrowheads="1"/>
          </p:cNvPicPr>
          <p:nvPr/>
        </p:nvPicPr>
        <p:blipFill>
          <a:blip r:embed="rId3"/>
          <a:srcRect/>
          <a:stretch>
            <a:fillRect/>
          </a:stretch>
        </p:blipFill>
        <p:spPr bwMode="auto">
          <a:xfrm>
            <a:off x="285720" y="285728"/>
            <a:ext cx="3524248" cy="2643186"/>
          </a:xfrm>
          <a:prstGeom prst="rect">
            <a:avLst/>
          </a:prstGeom>
          <a:noFill/>
        </p:spPr>
      </p:pic>
      <p:pic>
        <p:nvPicPr>
          <p:cNvPr id="3077" name="Picture 5" descr="http://player.myshared.ru/4/186541/slides/slide_15.jpg"/>
          <p:cNvPicPr>
            <a:picLocks noChangeAspect="1" noChangeArrowheads="1"/>
          </p:cNvPicPr>
          <p:nvPr/>
        </p:nvPicPr>
        <p:blipFill>
          <a:blip r:embed="rId4"/>
          <a:srcRect/>
          <a:stretch>
            <a:fillRect/>
          </a:stretch>
        </p:blipFill>
        <p:spPr bwMode="auto">
          <a:xfrm>
            <a:off x="4736858" y="285729"/>
            <a:ext cx="3549918" cy="2714643"/>
          </a:xfrm>
          <a:prstGeom prst="rect">
            <a:avLst/>
          </a:prstGeom>
          <a:noFill/>
        </p:spPr>
      </p:pic>
      <p:pic>
        <p:nvPicPr>
          <p:cNvPr id="3079" name="Picture 7" descr="http://player.myshared.ru/4/186541/slides/slide_16.jpg"/>
          <p:cNvPicPr>
            <a:picLocks noChangeAspect="1" noChangeArrowheads="1"/>
          </p:cNvPicPr>
          <p:nvPr/>
        </p:nvPicPr>
        <p:blipFill>
          <a:blip r:embed="rId5"/>
          <a:srcRect/>
          <a:stretch>
            <a:fillRect/>
          </a:stretch>
        </p:blipFill>
        <p:spPr bwMode="auto">
          <a:xfrm>
            <a:off x="285720" y="3286124"/>
            <a:ext cx="3619525" cy="2928958"/>
          </a:xfrm>
          <a:prstGeom prst="rect">
            <a:avLst/>
          </a:prstGeom>
          <a:noFill/>
        </p:spPr>
      </p:pic>
      <p:pic>
        <p:nvPicPr>
          <p:cNvPr id="11" name="Picture 5" descr="C:\Users\BookService\Desktop\alkogol.jpg"/>
          <p:cNvPicPr>
            <a:picLocks noChangeAspect="1" noChangeArrowheads="1"/>
          </p:cNvPicPr>
          <p:nvPr/>
        </p:nvPicPr>
        <p:blipFill>
          <a:blip r:embed="rId6" cstate="print"/>
          <a:srcRect/>
          <a:stretch>
            <a:fillRect/>
          </a:stretch>
        </p:blipFill>
        <p:spPr bwMode="auto">
          <a:xfrm>
            <a:off x="4357686" y="3034176"/>
            <a:ext cx="4323761" cy="3300793"/>
          </a:xfrm>
          <a:prstGeom prst="rect">
            <a:avLst/>
          </a:prstGeom>
          <a:noFill/>
        </p:spPr>
      </p:pic>
      <p:pic>
        <p:nvPicPr>
          <p:cNvPr id="12" name="Picture 6" descr="C:\Users\BookService\Desktop\alcohol_.jpg"/>
          <p:cNvPicPr>
            <a:picLocks noChangeAspect="1" noChangeArrowheads="1"/>
          </p:cNvPicPr>
          <p:nvPr/>
        </p:nvPicPr>
        <p:blipFill>
          <a:blip r:embed="rId7" cstate="print"/>
          <a:srcRect/>
          <a:stretch>
            <a:fillRect/>
          </a:stretch>
        </p:blipFill>
        <p:spPr bwMode="auto">
          <a:xfrm>
            <a:off x="3786182" y="5429264"/>
            <a:ext cx="1636237" cy="12858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http://player.myshared.ru/4/186541/slides/slide_18.jpg"/>
          <p:cNvPicPr>
            <a:picLocks noChangeAspect="1" noChangeArrowheads="1"/>
          </p:cNvPicPr>
          <p:nvPr/>
        </p:nvPicPr>
        <p:blipFill>
          <a:blip r:embed="rId3"/>
          <a:srcRect/>
          <a:stretch>
            <a:fillRect/>
          </a:stretch>
        </p:blipFill>
        <p:spPr bwMode="auto">
          <a:xfrm>
            <a:off x="4500562" y="214290"/>
            <a:ext cx="4286227" cy="3357546"/>
          </a:xfrm>
          <a:prstGeom prst="rect">
            <a:avLst/>
          </a:prstGeom>
          <a:noFill/>
        </p:spPr>
      </p:pic>
      <p:pic>
        <p:nvPicPr>
          <p:cNvPr id="6" name="Picture 9" descr="http://player.myshared.ru/4/186541/slides/slide_17.jpg"/>
          <p:cNvPicPr>
            <a:picLocks noChangeAspect="1" noChangeArrowheads="1"/>
          </p:cNvPicPr>
          <p:nvPr/>
        </p:nvPicPr>
        <p:blipFill>
          <a:blip r:embed="rId4"/>
          <a:srcRect/>
          <a:stretch>
            <a:fillRect/>
          </a:stretch>
        </p:blipFill>
        <p:spPr bwMode="auto">
          <a:xfrm>
            <a:off x="214282" y="214290"/>
            <a:ext cx="4000528" cy="3286148"/>
          </a:xfrm>
          <a:prstGeom prst="rect">
            <a:avLst/>
          </a:prstGeom>
          <a:noFill/>
        </p:spPr>
      </p:pic>
      <p:pic>
        <p:nvPicPr>
          <p:cNvPr id="5124" name="Picture 4" descr="http://player.myshared.ru/4/186541/slides/slide_19.jpg"/>
          <p:cNvPicPr>
            <a:picLocks noChangeAspect="1" noChangeArrowheads="1"/>
          </p:cNvPicPr>
          <p:nvPr/>
        </p:nvPicPr>
        <p:blipFill>
          <a:blip r:embed="rId5"/>
          <a:srcRect/>
          <a:stretch>
            <a:fillRect/>
          </a:stretch>
        </p:blipFill>
        <p:spPr bwMode="auto">
          <a:xfrm>
            <a:off x="2928926" y="3786190"/>
            <a:ext cx="3548034" cy="2661026"/>
          </a:xfrm>
          <a:prstGeom prst="rect">
            <a:avLst/>
          </a:prstGeom>
          <a:noFill/>
        </p:spPr>
      </p:pic>
      <p:pic>
        <p:nvPicPr>
          <p:cNvPr id="7" name="Picture 5" descr="back05"/>
          <p:cNvPicPr>
            <a:picLocks noChangeAspect="1" noChangeArrowheads="1"/>
          </p:cNvPicPr>
          <p:nvPr/>
        </p:nvPicPr>
        <p:blipFill>
          <a:blip r:embed="rId6"/>
          <a:srcRect/>
          <a:stretch>
            <a:fillRect/>
          </a:stretch>
        </p:blipFill>
        <p:spPr bwMode="auto">
          <a:xfrm>
            <a:off x="7000892" y="4071942"/>
            <a:ext cx="1624013" cy="2087563"/>
          </a:xfrm>
          <a:prstGeom prst="rect">
            <a:avLst/>
          </a:prstGeom>
          <a:noFill/>
          <a:ln w="9525">
            <a:noFill/>
            <a:miter lim="800000"/>
            <a:headEnd/>
            <a:tailEnd/>
          </a:ln>
        </p:spPr>
      </p:pic>
      <p:pic>
        <p:nvPicPr>
          <p:cNvPr id="8" name="Picture 6" descr="CAMR8PIV"/>
          <p:cNvPicPr>
            <a:picLocks noChangeAspect="1" noChangeArrowheads="1"/>
          </p:cNvPicPr>
          <p:nvPr/>
        </p:nvPicPr>
        <p:blipFill>
          <a:blip r:embed="rId7"/>
          <a:srcRect/>
          <a:stretch>
            <a:fillRect/>
          </a:stretch>
        </p:blipFill>
        <p:spPr bwMode="auto">
          <a:xfrm>
            <a:off x="285720" y="3714752"/>
            <a:ext cx="2424112" cy="2449512"/>
          </a:xfrm>
          <a:prstGeom prst="rect">
            <a:avLst/>
          </a:prstGeom>
          <a:noFill/>
          <a:ln w="9525">
            <a:noFill/>
            <a:miter lim="800000"/>
            <a:headEnd/>
            <a:tailEnd/>
          </a:ln>
        </p:spPr>
      </p:pic>
      <p:pic>
        <p:nvPicPr>
          <p:cNvPr id="9" name="Picture 6" descr="C:\Users\BookService\Desktop\alcohol_.jpg"/>
          <p:cNvPicPr>
            <a:picLocks noChangeAspect="1" noChangeArrowheads="1"/>
          </p:cNvPicPr>
          <p:nvPr/>
        </p:nvPicPr>
        <p:blipFill>
          <a:blip r:embed="rId8" cstate="print"/>
          <a:srcRect/>
          <a:stretch>
            <a:fillRect/>
          </a:stretch>
        </p:blipFill>
        <p:spPr bwMode="auto">
          <a:xfrm>
            <a:off x="3786182" y="357166"/>
            <a:ext cx="915936" cy="7198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285720" y="428604"/>
            <a:ext cx="4572000" cy="2154436"/>
          </a:xfrm>
          <a:prstGeom prst="rect">
            <a:avLst/>
          </a:prstGeom>
        </p:spPr>
        <p:txBody>
          <a:bodyPr>
            <a:spAutoFit/>
          </a:bodyPr>
          <a:lstStyle/>
          <a:p>
            <a:r>
              <a:rPr lang="ru-RU" sz="2400" b="1" dirty="0" smtClean="0">
                <a:solidFill>
                  <a:srgbClr val="FF0000"/>
                </a:solidFill>
              </a:rPr>
              <a:t>НАРКОМАНИЯ</a:t>
            </a:r>
            <a:r>
              <a:rPr lang="ru-RU" b="1" dirty="0" smtClean="0"/>
              <a:t> (от греч. </a:t>
            </a:r>
            <a:r>
              <a:rPr lang="ru-RU" b="1" dirty="0" err="1" smtClean="0"/>
              <a:t>nark</a:t>
            </a:r>
            <a:r>
              <a:rPr lang="ru-RU" b="1" dirty="0" smtClean="0"/>
              <a:t> – оцепенение, </a:t>
            </a:r>
            <a:r>
              <a:rPr lang="ru-RU" b="1" dirty="0" err="1" smtClean="0"/>
              <a:t>mania</a:t>
            </a:r>
            <a:r>
              <a:rPr lang="ru-RU" b="1" dirty="0" smtClean="0"/>
              <a:t> – безумие, страсть) – заболевание, выражающееся в физической и/или психической зависимости потребителя от наркотиков, постепенно приводящей к </a:t>
            </a:r>
            <a:r>
              <a:rPr lang="ru-RU" sz="2000" b="1" dirty="0" smtClean="0">
                <a:solidFill>
                  <a:srgbClr val="FF0000"/>
                </a:solidFill>
              </a:rPr>
              <a:t>разрушению </a:t>
            </a:r>
            <a:r>
              <a:rPr lang="ru-RU" b="1" dirty="0" smtClean="0"/>
              <a:t>его организма</a:t>
            </a:r>
            <a:r>
              <a:rPr lang="ru-RU" dirty="0" smtClean="0"/>
              <a:t>. </a:t>
            </a:r>
            <a:endParaRPr lang="ru-RU" dirty="0"/>
          </a:p>
        </p:txBody>
      </p:sp>
      <p:pic>
        <p:nvPicPr>
          <p:cNvPr id="7" name="Picture 5" descr="Картинка 86 из 18991">
            <a:hlinkClick r:id="rId3"/>
          </p:cNvPr>
          <p:cNvPicPr>
            <a:picLocks noChangeAspect="1" noChangeArrowheads="1"/>
          </p:cNvPicPr>
          <p:nvPr/>
        </p:nvPicPr>
        <p:blipFill>
          <a:blip r:embed="rId4"/>
          <a:srcRect/>
          <a:stretch>
            <a:fillRect/>
          </a:stretch>
        </p:blipFill>
        <p:spPr bwMode="auto">
          <a:xfrm>
            <a:off x="5072066" y="357166"/>
            <a:ext cx="3616755" cy="2347905"/>
          </a:xfrm>
          <a:prstGeom prst="rect">
            <a:avLst/>
          </a:prstGeom>
          <a:noFill/>
          <a:ln w="38100">
            <a:solidFill>
              <a:schemeClr val="tx1"/>
            </a:solidFill>
            <a:miter lim="800000"/>
            <a:headEnd/>
            <a:tailEnd/>
          </a:ln>
        </p:spPr>
      </p:pic>
      <p:pic>
        <p:nvPicPr>
          <p:cNvPr id="10" name="Picture 5" descr="Картинка 106 из 117882">
            <a:hlinkClick r:id="rId5"/>
          </p:cNvPr>
          <p:cNvPicPr>
            <a:picLocks noChangeAspect="1" noChangeArrowheads="1"/>
          </p:cNvPicPr>
          <p:nvPr/>
        </p:nvPicPr>
        <p:blipFill>
          <a:blip r:embed="rId6"/>
          <a:srcRect/>
          <a:stretch>
            <a:fillRect/>
          </a:stretch>
        </p:blipFill>
        <p:spPr bwMode="auto">
          <a:xfrm>
            <a:off x="1500166" y="2857496"/>
            <a:ext cx="5929322" cy="3746294"/>
          </a:xfrm>
          <a:prstGeom prst="rect">
            <a:avLst/>
          </a:prstGeom>
          <a:noFill/>
        </p:spPr>
      </p:pic>
      <p:pic>
        <p:nvPicPr>
          <p:cNvPr id="11" name="Picture 6" descr="Картинка 263 из 3077">
            <a:hlinkClick r:id="rId7"/>
          </p:cNvPr>
          <p:cNvPicPr>
            <a:picLocks noChangeAspect="1" noChangeArrowheads="1"/>
          </p:cNvPicPr>
          <p:nvPr/>
        </p:nvPicPr>
        <p:blipFill>
          <a:blip r:embed="rId8" cstate="print"/>
          <a:srcRect/>
          <a:stretch>
            <a:fillRect/>
          </a:stretch>
        </p:blipFill>
        <p:spPr bwMode="auto">
          <a:xfrm>
            <a:off x="7588338" y="4500570"/>
            <a:ext cx="1384537" cy="1714512"/>
          </a:xfrm>
          <a:prstGeom prst="rect">
            <a:avLst/>
          </a:prstGeom>
          <a:noFill/>
        </p:spPr>
      </p:pic>
      <p:pic>
        <p:nvPicPr>
          <p:cNvPr id="13" name="Picture 7" descr="Картинка 15 из 17573">
            <a:hlinkClick r:id="rId9"/>
          </p:cNvPr>
          <p:cNvPicPr>
            <a:picLocks noChangeAspect="1" noChangeArrowheads="1"/>
          </p:cNvPicPr>
          <p:nvPr/>
        </p:nvPicPr>
        <p:blipFill>
          <a:blip r:embed="rId10"/>
          <a:srcRect/>
          <a:stretch>
            <a:fillRect/>
          </a:stretch>
        </p:blipFill>
        <p:spPr bwMode="auto">
          <a:xfrm>
            <a:off x="357158" y="5191140"/>
            <a:ext cx="1428760" cy="14287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85720" y="428604"/>
            <a:ext cx="4572000" cy="1477328"/>
          </a:xfrm>
          <a:prstGeom prst="rect">
            <a:avLst/>
          </a:prstGeom>
        </p:spPr>
        <p:txBody>
          <a:bodyPr>
            <a:spAutoFit/>
          </a:bodyPr>
          <a:lstStyle/>
          <a:p>
            <a:r>
              <a:rPr lang="ru-RU" b="1" dirty="0" smtClean="0">
                <a:latin typeface="Times New Roman" pitchFamily="18" charset="0"/>
                <a:cs typeface="Times New Roman" pitchFamily="18" charset="0"/>
              </a:rPr>
              <a:t>Основным признаком наркомании является возникновение </a:t>
            </a:r>
            <a:r>
              <a:rPr lang="ru-RU" b="1" dirty="0" smtClean="0">
                <a:latin typeface="Times New Roman" pitchFamily="18" charset="0"/>
                <a:cs typeface="Times New Roman" pitchFamily="18" charset="0"/>
                <a:hlinkClick r:id="rId3" tooltip="Абстинентный синдром"/>
              </a:rPr>
              <a:t>абстинентного </a:t>
            </a:r>
            <a:r>
              <a:rPr lang="ru-RU" b="1" dirty="0" smtClean="0">
                <a:latin typeface="Times New Roman" pitchFamily="18" charset="0"/>
                <a:cs typeface="Times New Roman" pitchFamily="18" charset="0"/>
                <a:hlinkClick r:id="rId3" tooltip="Абстинентный синдром"/>
              </a:rPr>
              <a:t>синдрома</a:t>
            </a:r>
            <a:r>
              <a:rPr lang="ru-RU" b="1" dirty="0" smtClean="0">
                <a:latin typeface="Times New Roman" pitchFamily="18" charset="0"/>
                <a:cs typeface="Times New Roman" pitchFamily="18" charset="0"/>
              </a:rPr>
              <a:t> или «ломки», </a:t>
            </a:r>
            <a:r>
              <a:rPr lang="ru-RU" b="1" dirty="0" smtClean="0">
                <a:latin typeface="Times New Roman" pitchFamily="18" charset="0"/>
                <a:cs typeface="Times New Roman" pitchFamily="18" charset="0"/>
              </a:rPr>
              <a:t>как следствия наличия физической зависимости от конкретного вещества</a:t>
            </a:r>
            <a:r>
              <a:rPr lang="ru-RU" sz="1600" b="1" dirty="0" smtClean="0"/>
              <a:t>. </a:t>
            </a:r>
            <a:endParaRPr lang="ru-RU" sz="1600" b="1" dirty="0"/>
          </a:p>
        </p:txBody>
      </p:sp>
      <p:pic>
        <p:nvPicPr>
          <p:cNvPr id="7" name="Picture 6" descr="Картинка 30 из 17573">
            <a:hlinkClick r:id="rId4"/>
          </p:cNvPr>
          <p:cNvPicPr>
            <a:picLocks noChangeAspect="1" noChangeArrowheads="1"/>
          </p:cNvPicPr>
          <p:nvPr/>
        </p:nvPicPr>
        <p:blipFill>
          <a:blip r:embed="rId5" cstate="print"/>
          <a:srcRect/>
          <a:stretch>
            <a:fillRect/>
          </a:stretch>
        </p:blipFill>
        <p:spPr bwMode="auto">
          <a:xfrm>
            <a:off x="2571736" y="5286388"/>
            <a:ext cx="1101703" cy="1251810"/>
          </a:xfrm>
          <a:prstGeom prst="rect">
            <a:avLst/>
          </a:prstGeom>
          <a:noFill/>
          <a:ln w="9525">
            <a:solidFill>
              <a:schemeClr val="tx1"/>
            </a:solidFill>
            <a:miter lim="800000"/>
            <a:headEnd/>
            <a:tailEnd/>
          </a:ln>
        </p:spPr>
      </p:pic>
      <p:sp>
        <p:nvSpPr>
          <p:cNvPr id="8" name="Прямоугольник 7"/>
          <p:cNvSpPr/>
          <p:nvPr/>
        </p:nvSpPr>
        <p:spPr>
          <a:xfrm>
            <a:off x="285720" y="2143116"/>
            <a:ext cx="3786214" cy="2973122"/>
          </a:xfrm>
          <a:prstGeom prst="rect">
            <a:avLst/>
          </a:prstGeom>
        </p:spPr>
        <p:txBody>
          <a:bodyPr wrap="square">
            <a:spAutoFit/>
          </a:bodyPr>
          <a:lstStyle/>
          <a:p>
            <a:pPr>
              <a:lnSpc>
                <a:spcPct val="80000"/>
              </a:lnSpc>
              <a:buFontTx/>
              <a:buNone/>
            </a:pPr>
            <a:r>
              <a:rPr lang="ru-RU" b="1" dirty="0" smtClean="0">
                <a:solidFill>
                  <a:srgbClr val="002060"/>
                </a:solidFill>
                <a:latin typeface="Times New Roman" pitchFamily="18" charset="0"/>
                <a:cs typeface="Times New Roman" pitchFamily="18" charset="0"/>
              </a:rPr>
              <a:t>В отсутствие наркотика возникают головные боли, ломота в руках и ногах, резкая слабость, кожные покровы становятся бледными, с землистым оттенком, взор угасшим. </a:t>
            </a:r>
          </a:p>
          <a:p>
            <a:pPr>
              <a:lnSpc>
                <a:spcPct val="80000"/>
              </a:lnSpc>
              <a:buFontTx/>
              <a:buNone/>
            </a:pPr>
            <a:r>
              <a:rPr lang="ru-RU" b="1" dirty="0" smtClean="0">
                <a:solidFill>
                  <a:srgbClr val="002060"/>
                </a:solidFill>
                <a:latin typeface="Times New Roman" pitchFamily="18" charset="0"/>
                <a:cs typeface="Times New Roman" pitchFamily="18" charset="0"/>
              </a:rPr>
              <a:t>Снижение </a:t>
            </a:r>
            <a:r>
              <a:rPr lang="ru-RU" b="1" dirty="0" smtClean="0">
                <a:solidFill>
                  <a:srgbClr val="002060"/>
                </a:solidFill>
                <a:latin typeface="Times New Roman" pitchFamily="18" charset="0"/>
                <a:cs typeface="Times New Roman" pitchFamily="18" charset="0"/>
              </a:rPr>
              <a:t>настроения может достигать такой степени, что возникают мысли о самоубийстве.</a:t>
            </a:r>
          </a:p>
          <a:p>
            <a:pPr>
              <a:lnSpc>
                <a:spcPct val="80000"/>
              </a:lnSpc>
              <a:buFontTx/>
              <a:buNone/>
            </a:pPr>
            <a:r>
              <a:rPr lang="ru-RU" b="1" dirty="0" smtClean="0">
                <a:solidFill>
                  <a:srgbClr val="002060"/>
                </a:solidFill>
                <a:latin typeface="Times New Roman" pitchFamily="18" charset="0"/>
                <a:cs typeface="Times New Roman" pitchFamily="18" charset="0"/>
              </a:rPr>
              <a:t>В </a:t>
            </a:r>
            <a:r>
              <a:rPr lang="ru-RU" b="1" dirty="0" smtClean="0">
                <a:solidFill>
                  <a:srgbClr val="002060"/>
                </a:solidFill>
                <a:latin typeface="Times New Roman" pitchFamily="18" charset="0"/>
                <a:cs typeface="Times New Roman" pitchFamily="18" charset="0"/>
              </a:rPr>
              <a:t>тяжелых случаях у наркомана наблюдаются эпилептические припадки, коллапс, острая сердечная недостаточность.</a:t>
            </a:r>
            <a:endParaRPr lang="ru-RU" b="1" dirty="0">
              <a:solidFill>
                <a:srgbClr val="002060"/>
              </a:solidFill>
              <a:latin typeface="Times New Roman" pitchFamily="18" charset="0"/>
              <a:cs typeface="Times New Roman" pitchFamily="18" charset="0"/>
            </a:endParaRPr>
          </a:p>
        </p:txBody>
      </p:sp>
      <p:pic>
        <p:nvPicPr>
          <p:cNvPr id="9" name="Рисунок 8" descr="vich_narkomany_croped.jpg"/>
          <p:cNvPicPr>
            <a:picLocks noChangeAspect="1"/>
          </p:cNvPicPr>
          <p:nvPr/>
        </p:nvPicPr>
        <p:blipFill>
          <a:blip r:embed="rId6" cstate="print"/>
          <a:stretch>
            <a:fillRect/>
          </a:stretch>
        </p:blipFill>
        <p:spPr>
          <a:xfrm>
            <a:off x="214283" y="5214950"/>
            <a:ext cx="1785950" cy="1388897"/>
          </a:xfrm>
          <a:prstGeom prst="rect">
            <a:avLst/>
          </a:prstGeom>
          <a:ln>
            <a:noFill/>
          </a:ln>
          <a:effectLst>
            <a:softEdge rad="112500"/>
          </a:effectLst>
        </p:spPr>
      </p:pic>
      <p:pic>
        <p:nvPicPr>
          <p:cNvPr id="12" name="Picture 5" descr="Картинка 41 из 350">
            <a:hlinkClick r:id="rId7"/>
          </p:cNvPr>
          <p:cNvPicPr>
            <a:picLocks noChangeAspect="1" noChangeArrowheads="1"/>
          </p:cNvPicPr>
          <p:nvPr/>
        </p:nvPicPr>
        <p:blipFill>
          <a:blip r:embed="rId8"/>
          <a:srcRect/>
          <a:stretch>
            <a:fillRect/>
          </a:stretch>
        </p:blipFill>
        <p:spPr bwMode="auto">
          <a:xfrm>
            <a:off x="4714876" y="142852"/>
            <a:ext cx="4286248" cy="65722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8" descr="Картинка 660 из 11381">
            <a:hlinkClick r:id="rId3"/>
          </p:cNvPr>
          <p:cNvPicPr>
            <a:picLocks noChangeAspect="1" noChangeArrowheads="1"/>
          </p:cNvPicPr>
          <p:nvPr/>
        </p:nvPicPr>
        <p:blipFill>
          <a:blip r:embed="rId4" cstate="print"/>
          <a:srcRect/>
          <a:stretch>
            <a:fillRect/>
          </a:stretch>
        </p:blipFill>
        <p:spPr bwMode="auto">
          <a:xfrm>
            <a:off x="571472" y="4650086"/>
            <a:ext cx="2571768" cy="1824142"/>
          </a:xfrm>
          <a:prstGeom prst="rect">
            <a:avLst/>
          </a:prstGeom>
          <a:noFill/>
        </p:spPr>
      </p:pic>
      <p:pic>
        <p:nvPicPr>
          <p:cNvPr id="7" name="Picture 5" descr="Картинка 914 из 17076">
            <a:hlinkClick r:id="rId5"/>
          </p:cNvPr>
          <p:cNvPicPr>
            <a:picLocks noChangeAspect="1" noChangeArrowheads="1"/>
          </p:cNvPicPr>
          <p:nvPr/>
        </p:nvPicPr>
        <p:blipFill>
          <a:blip r:embed="rId6"/>
          <a:srcRect/>
          <a:stretch>
            <a:fillRect/>
          </a:stretch>
        </p:blipFill>
        <p:spPr bwMode="auto">
          <a:xfrm>
            <a:off x="500034" y="142852"/>
            <a:ext cx="1571635" cy="1493240"/>
          </a:xfrm>
          <a:prstGeom prst="rect">
            <a:avLst/>
          </a:prstGeom>
          <a:noFill/>
        </p:spPr>
      </p:pic>
      <p:sp>
        <p:nvSpPr>
          <p:cNvPr id="9" name="Rectangle 4"/>
          <p:cNvSpPr>
            <a:spLocks noChangeArrowheads="1"/>
          </p:cNvSpPr>
          <p:nvPr/>
        </p:nvSpPr>
        <p:spPr bwMode="auto">
          <a:xfrm>
            <a:off x="2214546" y="142852"/>
            <a:ext cx="6024578" cy="738664"/>
          </a:xfrm>
          <a:prstGeom prst="rect">
            <a:avLst/>
          </a:prstGeom>
          <a:noFill/>
          <a:ln w="9525">
            <a:noFill/>
            <a:miter lim="800000"/>
            <a:headEnd/>
            <a:tailEnd/>
          </a:ln>
          <a:effectLst/>
        </p:spPr>
        <p:txBody>
          <a:bodyPr wrap="square" anchor="ctr">
            <a:spAutoFit/>
          </a:bodyPr>
          <a:lstStyle/>
          <a:p>
            <a:r>
              <a:rPr lang="ru-RU" sz="1400" b="1" dirty="0"/>
              <a:t>По сообщению Федеральной службы по контролю по обороту наркотиков, </a:t>
            </a:r>
            <a:r>
              <a:rPr lang="ru-RU" sz="1400" b="1" dirty="0">
                <a:solidFill>
                  <a:srgbClr val="FF0000"/>
                </a:solidFill>
              </a:rPr>
              <a:t>каждый день в</a:t>
            </a:r>
            <a:r>
              <a:rPr lang="ru-RU" sz="1400" b="1" dirty="0"/>
              <a:t> </a:t>
            </a:r>
            <a:r>
              <a:rPr lang="ru-RU" sz="1400" b="1" dirty="0">
                <a:solidFill>
                  <a:srgbClr val="FF0000"/>
                </a:solidFill>
              </a:rPr>
              <a:t>России </a:t>
            </a:r>
            <a:r>
              <a:rPr lang="ru-RU" sz="1400" b="1" dirty="0"/>
              <a:t>от употребления наркотиков умирает </a:t>
            </a:r>
            <a:r>
              <a:rPr lang="ru-RU" sz="1400" b="1" dirty="0">
                <a:solidFill>
                  <a:srgbClr val="FF0000"/>
                </a:solidFill>
              </a:rPr>
              <a:t>80 </a:t>
            </a:r>
            <a:r>
              <a:rPr lang="ru-RU" sz="1400" b="1" dirty="0"/>
              <a:t>человек, более </a:t>
            </a:r>
            <a:r>
              <a:rPr lang="ru-RU" sz="1400" b="1" dirty="0">
                <a:solidFill>
                  <a:srgbClr val="FF0000"/>
                </a:solidFill>
              </a:rPr>
              <a:t>250</a:t>
            </a:r>
            <a:r>
              <a:rPr lang="ru-RU" sz="1400" b="1" dirty="0"/>
              <a:t> человек становятся </a:t>
            </a:r>
            <a:r>
              <a:rPr lang="ru-RU" sz="1400" b="1" dirty="0">
                <a:solidFill>
                  <a:srgbClr val="FF0000"/>
                </a:solidFill>
              </a:rPr>
              <a:t>наркозависимыми </a:t>
            </a:r>
          </a:p>
        </p:txBody>
      </p:sp>
      <p:sp>
        <p:nvSpPr>
          <p:cNvPr id="10" name="Прямоугольник 9"/>
          <p:cNvSpPr/>
          <p:nvPr/>
        </p:nvSpPr>
        <p:spPr>
          <a:xfrm>
            <a:off x="214282" y="1785926"/>
            <a:ext cx="4572000" cy="2862322"/>
          </a:xfrm>
          <a:prstGeom prst="rect">
            <a:avLst/>
          </a:prstGeom>
        </p:spPr>
        <p:txBody>
          <a:bodyPr wrap="square">
            <a:spAutoFit/>
          </a:bodyPr>
          <a:lstStyle/>
          <a:p>
            <a:r>
              <a:rPr lang="ru-RU" dirty="0" smtClean="0">
                <a:solidFill>
                  <a:srgbClr val="002060"/>
                </a:solidFill>
              </a:rPr>
              <a:t>Употребление наркотических веществ в первую очередь влияет на состояние головного мозга, наркомания приводит к снижению интеллекта, слабоумию, тяжелым психозам, депрессиям. Страдает иммунная система – организм не может противостоять элементарным заболеваниям и инфекциям, даже обыкновенная простуда может вызвать осложнения, несовместимые с жизнью.</a:t>
            </a:r>
            <a:endParaRPr lang="ru-RU" dirty="0">
              <a:solidFill>
                <a:srgbClr val="002060"/>
              </a:solidFill>
            </a:endParaRPr>
          </a:p>
        </p:txBody>
      </p:sp>
      <p:sp>
        <p:nvSpPr>
          <p:cNvPr id="11" name="Прямоугольник 10"/>
          <p:cNvSpPr/>
          <p:nvPr/>
        </p:nvSpPr>
        <p:spPr>
          <a:xfrm>
            <a:off x="4286248" y="3857628"/>
            <a:ext cx="4572000" cy="2862322"/>
          </a:xfrm>
          <a:prstGeom prst="rect">
            <a:avLst/>
          </a:prstGeom>
        </p:spPr>
        <p:txBody>
          <a:bodyPr>
            <a:spAutoFit/>
          </a:bodyPr>
          <a:lstStyle/>
          <a:p>
            <a:r>
              <a:rPr lang="ru-RU" dirty="0" smtClean="0">
                <a:solidFill>
                  <a:schemeClr val="tx2">
                    <a:lumMod val="50000"/>
                  </a:schemeClr>
                </a:solidFill>
              </a:rPr>
              <a:t>Употребление наркотических веществ в первую очередь влияет на состояние головного мозга, наркомания приводит к снижению интеллекта, слабоумию, тяжелым психозам, депрессиям. Страдает иммунная система – организм не может противостоять элементарным заболеваниям и инфекциям, даже обыкновенная простуда может вызвать осложнения, несовместимые с жизнью.</a:t>
            </a:r>
            <a:endParaRPr lang="ru-RU" dirty="0">
              <a:solidFill>
                <a:schemeClr val="tx2">
                  <a:lumMod val="50000"/>
                </a:schemeClr>
              </a:solidFill>
            </a:endParaRPr>
          </a:p>
        </p:txBody>
      </p:sp>
      <p:pic>
        <p:nvPicPr>
          <p:cNvPr id="12" name="Picture 9" descr="Картинка 434 из 11583">
            <a:hlinkClick r:id="rId7"/>
          </p:cNvPr>
          <p:cNvPicPr>
            <a:picLocks noChangeAspect="1" noChangeArrowheads="1"/>
          </p:cNvPicPr>
          <p:nvPr/>
        </p:nvPicPr>
        <p:blipFill>
          <a:blip r:embed="rId8"/>
          <a:srcRect/>
          <a:stretch>
            <a:fillRect/>
          </a:stretch>
        </p:blipFill>
        <p:spPr bwMode="auto">
          <a:xfrm>
            <a:off x="6143636" y="928670"/>
            <a:ext cx="2039915" cy="284320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4214810" y="428604"/>
            <a:ext cx="4572000" cy="5632311"/>
          </a:xfrm>
          <a:prstGeom prst="rect">
            <a:avLst/>
          </a:prstGeom>
        </p:spPr>
        <p:txBody>
          <a:bodyPr>
            <a:spAutoFit/>
          </a:bodyPr>
          <a:lstStyle/>
          <a:p>
            <a:r>
              <a:rPr lang="ru-RU" dirty="0" err="1" smtClean="0">
                <a:solidFill>
                  <a:srgbClr val="002060"/>
                </a:solidFill>
              </a:rPr>
              <a:t>Наркозависимость</a:t>
            </a:r>
            <a:r>
              <a:rPr lang="ru-RU" dirty="0" smtClean="0">
                <a:solidFill>
                  <a:srgbClr val="002060"/>
                </a:solidFill>
              </a:rPr>
              <a:t> быстро приводит к деградации личности. Рушатся отношения в семье, распадаются браки, зависимый прогуливает учебу, работу, в итоге остается без средств к существованию. Все сбережения уходят на покупку очередной дозы. Когда деньги заканчиваются, зависимый начинает продавать свои вещи и вещи членов семьи, нередко опускается до воровства, затем следуют грабежи и даже убийства. При таком образе жизни ни о каком трудоустройстве или здоровых семейных отношениях не может быть и речи. Нередко наркоманы попадают в тюрьму или получают условный срок, что существенно портит их жизнь в дальнейшем, даже если им удается вылечиться от зависимости. Угодить в тюрьму можно также за хранение и изготовление наркотиков.</a:t>
            </a:r>
            <a:endParaRPr lang="ru-RU" dirty="0">
              <a:solidFill>
                <a:srgbClr val="002060"/>
              </a:solidFill>
            </a:endParaRPr>
          </a:p>
        </p:txBody>
      </p:sp>
      <p:pic>
        <p:nvPicPr>
          <p:cNvPr id="8" name="Picture 9" descr="Картинка 100 из 18991">
            <a:hlinkClick r:id="rId3"/>
          </p:cNvPr>
          <p:cNvPicPr>
            <a:picLocks noChangeAspect="1" noChangeArrowheads="1"/>
          </p:cNvPicPr>
          <p:nvPr/>
        </p:nvPicPr>
        <p:blipFill>
          <a:blip r:embed="rId4"/>
          <a:srcRect/>
          <a:stretch>
            <a:fillRect/>
          </a:stretch>
        </p:blipFill>
        <p:spPr bwMode="auto">
          <a:xfrm>
            <a:off x="357158" y="214290"/>
            <a:ext cx="2286016" cy="3197018"/>
          </a:xfrm>
          <a:prstGeom prst="rect">
            <a:avLst/>
          </a:prstGeom>
          <a:noFill/>
          <a:ln w="28575">
            <a:solidFill>
              <a:schemeClr val="tx1"/>
            </a:solidFill>
            <a:miter lim="800000"/>
            <a:headEnd/>
            <a:tailEnd/>
          </a:ln>
        </p:spPr>
      </p:pic>
      <p:pic>
        <p:nvPicPr>
          <p:cNvPr id="10" name="Picture 9" descr="Картинка 80 из 24622">
            <a:hlinkClick r:id="rId5"/>
          </p:cNvPr>
          <p:cNvPicPr>
            <a:picLocks noChangeAspect="1" noChangeArrowheads="1"/>
          </p:cNvPicPr>
          <p:nvPr/>
        </p:nvPicPr>
        <p:blipFill>
          <a:blip r:embed="rId6"/>
          <a:srcRect/>
          <a:stretch>
            <a:fillRect/>
          </a:stretch>
        </p:blipFill>
        <p:spPr bwMode="auto">
          <a:xfrm>
            <a:off x="785786" y="4071942"/>
            <a:ext cx="2743195" cy="2058322"/>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85720" y="214290"/>
            <a:ext cx="4572000" cy="3693319"/>
          </a:xfrm>
          <a:prstGeom prst="rect">
            <a:avLst/>
          </a:prstGeom>
        </p:spPr>
        <p:txBody>
          <a:bodyPr>
            <a:spAutoFit/>
          </a:bodyPr>
          <a:lstStyle/>
          <a:p>
            <a:r>
              <a:rPr lang="ru-RU" dirty="0" smtClean="0">
                <a:solidFill>
                  <a:srgbClr val="002060"/>
                </a:solidFill>
              </a:rPr>
              <a:t>Регулярное употребление наркотических веществ приводит к снижению интеллекта, ухудшению памяти, психическим заболеваниям, из-за чего в дальнейшем, даже избавившись от зависимости, человек не может стать полноценным членом общества и получает инвалидность. Употребление наркотиков отражается на внешности человека, наркоманы выглядят значительно старше своих лет. Чтобы вернуться к нормальной жизни, требуется длительная реабилитация при поддержке близких.  </a:t>
            </a:r>
            <a:endParaRPr lang="ru-RU" dirty="0">
              <a:solidFill>
                <a:srgbClr val="002060"/>
              </a:solidFill>
            </a:endParaRPr>
          </a:p>
        </p:txBody>
      </p:sp>
      <p:pic>
        <p:nvPicPr>
          <p:cNvPr id="8" name="Picture 5" descr="Картинка 285 из 350">
            <a:hlinkClick r:id="rId3"/>
          </p:cNvPr>
          <p:cNvPicPr>
            <a:picLocks noChangeAspect="1" noChangeArrowheads="1"/>
          </p:cNvPicPr>
          <p:nvPr/>
        </p:nvPicPr>
        <p:blipFill>
          <a:blip r:embed="rId4"/>
          <a:srcRect/>
          <a:stretch>
            <a:fillRect/>
          </a:stretch>
        </p:blipFill>
        <p:spPr bwMode="auto">
          <a:xfrm>
            <a:off x="5786446" y="357166"/>
            <a:ext cx="2655123" cy="2000264"/>
          </a:xfrm>
          <a:prstGeom prst="rect">
            <a:avLst/>
          </a:prstGeom>
          <a:noFill/>
        </p:spPr>
      </p:pic>
      <p:pic>
        <p:nvPicPr>
          <p:cNvPr id="9" name="Picture 8" descr="Картинка 1020 из 10515">
            <a:hlinkClick r:id="rId5"/>
          </p:cNvPr>
          <p:cNvPicPr>
            <a:picLocks noChangeAspect="1" noChangeArrowheads="1"/>
          </p:cNvPicPr>
          <p:nvPr/>
        </p:nvPicPr>
        <p:blipFill>
          <a:blip r:embed="rId6"/>
          <a:srcRect/>
          <a:stretch>
            <a:fillRect/>
          </a:stretch>
        </p:blipFill>
        <p:spPr bwMode="auto">
          <a:xfrm>
            <a:off x="357158" y="3857628"/>
            <a:ext cx="4086220" cy="2721444"/>
          </a:xfrm>
          <a:prstGeom prst="rect">
            <a:avLst/>
          </a:prstGeom>
          <a:noFill/>
        </p:spPr>
      </p:pic>
      <p:sp>
        <p:nvSpPr>
          <p:cNvPr id="10" name="Прямоугольник 9"/>
          <p:cNvSpPr/>
          <p:nvPr/>
        </p:nvSpPr>
        <p:spPr>
          <a:xfrm>
            <a:off x="5143504" y="2714620"/>
            <a:ext cx="2071702" cy="3416320"/>
          </a:xfrm>
          <a:prstGeom prst="rect">
            <a:avLst/>
          </a:prstGeom>
        </p:spPr>
        <p:txBody>
          <a:bodyPr wrap="square">
            <a:spAutoFit/>
          </a:bodyPr>
          <a:lstStyle/>
          <a:p>
            <a:r>
              <a:rPr lang="ru-RU" dirty="0" smtClean="0">
                <a:solidFill>
                  <a:srgbClr val="002060"/>
                </a:solidFill>
              </a:rPr>
              <a:t>Но часто отношения с окружающими настолько портятся, что наркоман остается один и при выходе из клиники снова отправляется </a:t>
            </a:r>
            <a:r>
              <a:rPr lang="ru-RU" dirty="0" smtClean="0">
                <a:solidFill>
                  <a:srgbClr val="002060"/>
                </a:solidFill>
              </a:rPr>
              <a:t>искать тех, </a:t>
            </a:r>
            <a:r>
              <a:rPr lang="ru-RU" dirty="0" smtClean="0">
                <a:solidFill>
                  <a:srgbClr val="002060"/>
                </a:solidFill>
              </a:rPr>
              <a:t>с кем можно употребить.</a:t>
            </a:r>
            <a:endParaRPr lang="ru-RU" dirty="0"/>
          </a:p>
        </p:txBody>
      </p:sp>
      <p:pic>
        <p:nvPicPr>
          <p:cNvPr id="13" name="Picture 132" descr="Картинка 60 из 350">
            <a:hlinkClick r:id="rId7"/>
          </p:cNvPr>
          <p:cNvPicPr>
            <a:picLocks noChangeAspect="1" noChangeArrowheads="1"/>
          </p:cNvPicPr>
          <p:nvPr/>
        </p:nvPicPr>
        <p:blipFill>
          <a:blip r:embed="rId8"/>
          <a:srcRect/>
          <a:stretch>
            <a:fillRect/>
          </a:stretch>
        </p:blipFill>
        <p:spPr bwMode="auto">
          <a:xfrm>
            <a:off x="7315206" y="3786190"/>
            <a:ext cx="1828794" cy="2749676"/>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428596" y="428604"/>
            <a:ext cx="4572000" cy="5355312"/>
          </a:xfrm>
          <a:prstGeom prst="rect">
            <a:avLst/>
          </a:prstGeom>
        </p:spPr>
        <p:txBody>
          <a:bodyPr>
            <a:spAutoFit/>
          </a:bodyPr>
          <a:lstStyle/>
          <a:p>
            <a:r>
              <a:rPr lang="ru-RU" dirty="0" smtClean="0">
                <a:solidFill>
                  <a:srgbClr val="002060"/>
                </a:solidFill>
              </a:rPr>
              <a:t> Наркоторговцам </a:t>
            </a:r>
            <a:r>
              <a:rPr lang="ru-RU" dirty="0" smtClean="0">
                <a:solidFill>
                  <a:srgbClr val="002060"/>
                </a:solidFill>
              </a:rPr>
              <a:t>всегда нужны покупатели на их товар, которые будут готовы выложить любую сумму за дозу так необходимого им вещества. При этом они пускаются в самые разные изощрения, чтобы человек впервые попробовал наркотик.</a:t>
            </a:r>
          </a:p>
          <a:p>
            <a:r>
              <a:rPr lang="ru-RU" dirty="0" smtClean="0">
                <a:solidFill>
                  <a:srgbClr val="002060"/>
                </a:solidFill>
              </a:rPr>
              <a:t>Часто первая доза продается за незначительную сумму или же вовсе дается бесплатно. Наркоторговцы могут нарочно заслать своего агента в компанию подростков или школьников, чтобы он их «посадил на иглу». Они полны решимости сделать что угодно, чтобы хотя бы один их знакомый начал принимать или хотя бы раз попробовал эту отраву. Даже первая доза наркотика может оказаться смертельной.</a:t>
            </a:r>
          </a:p>
          <a:p>
            <a:r>
              <a:rPr lang="ru-RU" dirty="0" smtClean="0">
                <a:solidFill>
                  <a:srgbClr val="002060"/>
                </a:solidFill>
              </a:rPr>
              <a:t>Наркотик убивает самых сильных, умных и волевых людей. С ним справиться не может почти никто. </a:t>
            </a:r>
            <a:endParaRPr lang="ru-RU" dirty="0">
              <a:solidFill>
                <a:srgbClr val="002060"/>
              </a:solidFill>
            </a:endParaRPr>
          </a:p>
        </p:txBody>
      </p:sp>
      <p:pic>
        <p:nvPicPr>
          <p:cNvPr id="7" name="Picture 27" descr="Картинка 1570 из 9078">
            <a:hlinkClick r:id="rId3"/>
          </p:cNvPr>
          <p:cNvPicPr>
            <a:picLocks noChangeAspect="1" noChangeArrowheads="1"/>
          </p:cNvPicPr>
          <p:nvPr/>
        </p:nvPicPr>
        <p:blipFill>
          <a:blip r:embed="rId4"/>
          <a:srcRect/>
          <a:stretch>
            <a:fillRect/>
          </a:stretch>
        </p:blipFill>
        <p:spPr bwMode="auto">
          <a:xfrm>
            <a:off x="5643570" y="357166"/>
            <a:ext cx="3048000" cy="2286000"/>
          </a:xfrm>
          <a:prstGeom prst="rect">
            <a:avLst/>
          </a:prstGeom>
          <a:noFill/>
          <a:ln w="28575">
            <a:solidFill>
              <a:schemeClr val="tx1"/>
            </a:solidFill>
            <a:miter lim="800000"/>
            <a:headEnd/>
            <a:tailEnd/>
          </a:ln>
        </p:spPr>
      </p:pic>
      <p:pic>
        <p:nvPicPr>
          <p:cNvPr id="8" name="Picture 5" descr="Картинка 671 из 17076">
            <a:hlinkClick r:id="rId5"/>
          </p:cNvPr>
          <p:cNvPicPr>
            <a:picLocks noChangeAspect="1" noChangeArrowheads="1"/>
          </p:cNvPicPr>
          <p:nvPr/>
        </p:nvPicPr>
        <p:blipFill>
          <a:blip r:embed="rId6" cstate="print"/>
          <a:srcRect/>
          <a:stretch>
            <a:fillRect/>
          </a:stretch>
        </p:blipFill>
        <p:spPr bwMode="auto">
          <a:xfrm>
            <a:off x="142844" y="5715016"/>
            <a:ext cx="1425317" cy="940444"/>
          </a:xfrm>
          <a:prstGeom prst="rect">
            <a:avLst/>
          </a:prstGeom>
          <a:noFill/>
        </p:spPr>
      </p:pic>
      <p:pic>
        <p:nvPicPr>
          <p:cNvPr id="9" name="Picture 12" descr="i?id=149240345-03"/>
          <p:cNvPicPr>
            <a:picLocks noChangeAspect="1" noChangeArrowheads="1"/>
          </p:cNvPicPr>
          <p:nvPr/>
        </p:nvPicPr>
        <p:blipFill>
          <a:blip r:embed="rId7"/>
          <a:srcRect/>
          <a:stretch>
            <a:fillRect/>
          </a:stretch>
        </p:blipFill>
        <p:spPr bwMode="auto">
          <a:xfrm>
            <a:off x="6000760" y="2857496"/>
            <a:ext cx="2411033" cy="3214710"/>
          </a:xfrm>
          <a:prstGeom prst="rect">
            <a:avLst/>
          </a:prstGeom>
          <a:noFill/>
        </p:spPr>
      </p:pic>
      <p:pic>
        <p:nvPicPr>
          <p:cNvPr id="10" name="Picture 11" descr="Картинка 1607 из 3559">
            <a:hlinkClick r:id="rId8"/>
          </p:cNvPr>
          <p:cNvPicPr>
            <a:picLocks noChangeAspect="1" noChangeArrowheads="1"/>
          </p:cNvPicPr>
          <p:nvPr/>
        </p:nvPicPr>
        <p:blipFill>
          <a:blip r:embed="rId9"/>
          <a:srcRect/>
          <a:stretch>
            <a:fillRect/>
          </a:stretch>
        </p:blipFill>
        <p:spPr bwMode="auto">
          <a:xfrm>
            <a:off x="1857356" y="5429264"/>
            <a:ext cx="1720851" cy="1290638"/>
          </a:xfrm>
          <a:prstGeom prst="rect">
            <a:avLst/>
          </a:prstGeom>
          <a:noFill/>
        </p:spPr>
      </p:pic>
      <p:pic>
        <p:nvPicPr>
          <p:cNvPr id="11" name="Picture 9" descr="Картинка 67 из 350">
            <a:hlinkClick r:id="rId10"/>
          </p:cNvPr>
          <p:cNvPicPr>
            <a:picLocks noChangeAspect="1" noChangeArrowheads="1"/>
          </p:cNvPicPr>
          <p:nvPr/>
        </p:nvPicPr>
        <p:blipFill>
          <a:blip r:embed="rId11"/>
          <a:srcRect/>
          <a:stretch>
            <a:fillRect/>
          </a:stretch>
        </p:blipFill>
        <p:spPr bwMode="auto">
          <a:xfrm>
            <a:off x="3857620" y="5572140"/>
            <a:ext cx="1819004" cy="111758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5" name="Заголовок 3"/>
          <p:cNvSpPr>
            <a:spLocks noGrp="1"/>
          </p:cNvSpPr>
          <p:nvPr>
            <p:ph type="ctrTitle"/>
          </p:nvPr>
        </p:nvSpPr>
        <p:spPr>
          <a:xfrm>
            <a:off x="1000100" y="642918"/>
            <a:ext cx="7643834" cy="4572032"/>
          </a:xfrm>
        </p:spPr>
        <p:txBody>
          <a:bodyPr>
            <a:noAutofit/>
          </a:bodyPr>
          <a:lstStyle/>
          <a:p>
            <a:pPr algn="l"/>
            <a:r>
              <a:rPr 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Если Вы хотите правильно развиваться и физически, и психически, то Вы должны подумать об этом сейчас…</a:t>
            </a: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Если Вы хотите воспитать здоровых детей, помните  что наркоманы, алкоголики не могут воспитать здоровое поколение…</a:t>
            </a:r>
            <a:b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Если Вы хотите </a:t>
            </a: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увидеть не только своих детей, но и своих  </a:t>
            </a: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внуков, а это признак долголетия, </a:t>
            </a: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то </a:t>
            </a: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Вы должны знать что алкоголики, наркоманы и токсикоманы не живут долго…</a:t>
            </a:r>
            <a:r>
              <a:rPr lang="ru-RU" sz="2400" dirty="0">
                <a:solidFill>
                  <a:srgbClr val="00B050"/>
                </a:solidFill>
              </a:rPr>
              <a:t> </a:t>
            </a:r>
            <a:r>
              <a:rPr lang="ru-RU" sz="2400" dirty="0" smtClean="0">
                <a:solidFill>
                  <a:srgbClr val="00B050"/>
                </a:solidFill>
              </a:rPr>
              <a:t/>
            </a:r>
            <a:br>
              <a:rPr lang="ru-RU" sz="2400" dirty="0" smtClean="0">
                <a:solidFill>
                  <a:srgbClr val="00B050"/>
                </a:solidFill>
              </a:rPr>
            </a:br>
            <a:r>
              <a:rPr lang="ru-RU" sz="2400" dirty="0">
                <a:solidFill>
                  <a:srgbClr val="002060"/>
                </a:solidFill>
              </a:rPr>
              <a:t/>
            </a:r>
            <a:br>
              <a:rPr lang="ru-RU" sz="2400" dirty="0">
                <a:solidFill>
                  <a:srgbClr val="002060"/>
                </a:solidFill>
              </a:rPr>
            </a:br>
            <a:r>
              <a:rPr lang="ru-RU" sz="2400" dirty="0" smtClean="0">
                <a:solidFill>
                  <a:srgbClr val="002060"/>
                </a:solidFill>
              </a:rPr>
              <a:t>ВЫБИРАЙ ЗДОРОВУЮ ПОЛНОЦЕННУЮ ЖИЗНЬ!</a:t>
            </a:r>
            <a:endParaRPr lang="ru-RU" sz="24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Rectangle 2"/>
          <p:cNvSpPr txBox="1">
            <a:spLocks noChangeArrowheads="1"/>
          </p:cNvSpPr>
          <p:nvPr/>
        </p:nvSpPr>
        <p:spPr>
          <a:xfrm>
            <a:off x="571472" y="142852"/>
            <a:ext cx="8483631" cy="928710"/>
          </a:xfrm>
          <a:prstGeom prst="rect">
            <a:avLst/>
          </a:prstGeom>
        </p:spPr>
        <p:txBody>
          <a:bodyPr/>
          <a:lstStyle/>
          <a:p>
            <a:r>
              <a:rPr kumimoji="0" lang="ru-RU"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ВРЕДНЫЕ ПРИВЫЧКИ - </a:t>
            </a:r>
            <a:r>
              <a:rPr lang="ru-RU" sz="2400" b="1" dirty="0" smtClean="0">
                <a:solidFill>
                  <a:srgbClr val="FF0000"/>
                </a:solidFill>
                <a:effectLst>
                  <a:outerShdw blurRad="38100" dist="38100" dir="2700000" algn="tl">
                    <a:srgbClr val="000000"/>
                  </a:outerShdw>
                </a:effectLst>
              </a:rPr>
              <a:t>ФАКТОРЫ </a:t>
            </a:r>
            <a:r>
              <a:rPr lang="ru-RU" sz="2400" b="1" dirty="0" smtClean="0">
                <a:solidFill>
                  <a:srgbClr val="FF0000"/>
                </a:solidFill>
                <a:effectLst>
                  <a:outerShdw blurRad="38100" dist="38100" dir="2700000" algn="tl">
                    <a:srgbClr val="000000"/>
                  </a:outerShdw>
                </a:effectLst>
              </a:rPr>
              <a:t>РИСКА ДЛЯ </a:t>
            </a:r>
            <a:r>
              <a:rPr lang="ru-RU" sz="2400" b="1" dirty="0" smtClean="0">
                <a:solidFill>
                  <a:srgbClr val="FF0000"/>
                </a:solidFill>
                <a:effectLst>
                  <a:outerShdw blurRad="38100" dist="38100" dir="2700000" algn="tl">
                    <a:srgbClr val="000000"/>
                  </a:outerShdw>
                </a:effectLst>
              </a:rPr>
              <a:t>ЗДОРОВЬЯ</a:t>
            </a:r>
            <a:endParaRPr lang="ru-RU" sz="2400" dirty="0" smtClean="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1" name="Rectangle 3"/>
          <p:cNvSpPr txBox="1">
            <a:spLocks noChangeArrowheads="1"/>
          </p:cNvSpPr>
          <p:nvPr/>
        </p:nvSpPr>
        <p:spPr>
          <a:xfrm>
            <a:off x="428596" y="1000108"/>
            <a:ext cx="8483631" cy="35719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ru-RU" b="1" i="1" u="none" strike="noStrike" kern="1200" cap="none" spc="0" normalizeH="0" baseline="0" noProof="0" dirty="0" smtClean="0">
                <a:ln>
                  <a:noFill/>
                </a:ln>
                <a:solidFill>
                  <a:srgbClr val="002060"/>
                </a:solidFill>
                <a:effectLst/>
                <a:uLnTx/>
                <a:uFillTx/>
                <a:latin typeface="+mn-lt"/>
                <a:ea typeface="+mn-ea"/>
                <a:cs typeface="+mn-cs"/>
              </a:rPr>
              <a:t>Вредных привычек существует куда больше, чем нам кажется.</a:t>
            </a:r>
          </a:p>
          <a:p>
            <a:r>
              <a:rPr kumimoji="0" lang="ru-RU" b="1" i="1" u="none" strike="noStrike" kern="1200" cap="none" spc="0" normalizeH="0" baseline="0" noProof="0" dirty="0" smtClean="0">
                <a:ln>
                  <a:noFill/>
                </a:ln>
                <a:solidFill>
                  <a:srgbClr val="002060"/>
                </a:solidFill>
                <a:effectLst/>
                <a:uLnTx/>
                <a:uFillTx/>
                <a:latin typeface="+mn-lt"/>
                <a:ea typeface="+mn-ea"/>
                <a:cs typeface="+mn-cs"/>
              </a:rPr>
              <a:t>Зато они прекрасно поддаются сортировке по степени ущерба, наносимого собственному организму, и по степени неприемлемости для                 организмов окружающих</a:t>
            </a:r>
            <a:r>
              <a:rPr kumimoji="0" lang="ru-RU" b="1" i="1" u="none" strike="noStrike" kern="1200" cap="none" spc="0" normalizeH="0" noProof="0" dirty="0" smtClean="0">
                <a:ln>
                  <a:noFill/>
                </a:ln>
                <a:solidFill>
                  <a:srgbClr val="002060"/>
                </a:solidFill>
                <a:effectLst/>
                <a:uLnTx/>
                <a:uFillTx/>
                <a:latin typeface="+mn-lt"/>
                <a:ea typeface="+mn-ea"/>
                <a:cs typeface="+mn-cs"/>
              </a:rPr>
              <a:t> </a:t>
            </a:r>
            <a:r>
              <a:rPr kumimoji="0" lang="ru-RU" b="1" i="1" u="none" strike="noStrike" kern="1200" cap="none" spc="0" normalizeH="0" baseline="0" noProof="0" dirty="0" smtClean="0">
                <a:ln>
                  <a:noFill/>
                </a:ln>
                <a:solidFill>
                  <a:srgbClr val="002060"/>
                </a:solidFill>
                <a:effectLst/>
                <a:uLnTx/>
                <a:uFillTx/>
                <a:latin typeface="+mn-lt"/>
                <a:ea typeface="+mn-ea"/>
                <a:cs typeface="+mn-cs"/>
              </a:rPr>
              <a:t>– ведь именно это и есть</a:t>
            </a:r>
            <a:r>
              <a:rPr kumimoji="0" lang="ru-RU" b="1" i="1" u="none" strike="noStrike" kern="1200" cap="none" spc="0" normalizeH="0" noProof="0" dirty="0" smtClean="0">
                <a:ln>
                  <a:noFill/>
                </a:ln>
                <a:solidFill>
                  <a:srgbClr val="002060"/>
                </a:solidFill>
                <a:effectLst/>
                <a:uLnTx/>
                <a:uFillTx/>
                <a:latin typeface="+mn-lt"/>
                <a:ea typeface="+mn-ea"/>
                <a:cs typeface="+mn-cs"/>
              </a:rPr>
              <a:t> </a:t>
            </a:r>
            <a:r>
              <a:rPr kumimoji="0" lang="ru-RU" b="1" i="1" u="none" strike="noStrike" kern="1200" cap="none" spc="0" normalizeH="0" baseline="0" noProof="0" dirty="0" smtClean="0">
                <a:ln>
                  <a:noFill/>
                </a:ln>
                <a:solidFill>
                  <a:srgbClr val="002060"/>
                </a:solidFill>
                <a:effectLst/>
                <a:uLnTx/>
                <a:uFillTx/>
                <a:latin typeface="+mn-lt"/>
                <a:ea typeface="+mn-ea"/>
                <a:cs typeface="+mn-cs"/>
              </a:rPr>
              <a:t>самое</a:t>
            </a:r>
            <a:r>
              <a:rPr kumimoji="0" lang="ru-RU" b="1" i="1" u="none" strike="noStrike" kern="1200" cap="none" spc="0" normalizeH="0" noProof="0" dirty="0" smtClean="0">
                <a:ln>
                  <a:noFill/>
                </a:ln>
                <a:solidFill>
                  <a:srgbClr val="002060"/>
                </a:solidFill>
                <a:effectLst/>
                <a:uLnTx/>
                <a:uFillTx/>
                <a:latin typeface="+mn-lt"/>
                <a:ea typeface="+mn-ea"/>
                <a:cs typeface="+mn-cs"/>
              </a:rPr>
              <a:t> </a:t>
            </a:r>
            <a:r>
              <a:rPr kumimoji="0" lang="ru-RU" b="1" i="1" u="none" strike="noStrike" kern="1200" cap="none" spc="0" normalizeH="0" baseline="0" noProof="0" dirty="0" smtClean="0">
                <a:ln>
                  <a:noFill/>
                </a:ln>
                <a:solidFill>
                  <a:srgbClr val="002060"/>
                </a:solidFill>
                <a:effectLst/>
                <a:uLnTx/>
                <a:uFillTx/>
                <a:latin typeface="+mn-lt"/>
                <a:ea typeface="+mn-ea"/>
                <a:cs typeface="+mn-cs"/>
              </a:rPr>
              <a:t>«убойное» в</a:t>
            </a:r>
            <a:r>
              <a:rPr kumimoji="0" lang="ru-RU" b="1" i="1" u="none" strike="noStrike" kern="1200" cap="none" spc="0" normalizeH="0" noProof="0" dirty="0" smtClean="0">
                <a:ln>
                  <a:noFill/>
                </a:ln>
                <a:solidFill>
                  <a:srgbClr val="002060"/>
                </a:solidFill>
                <a:effectLst/>
                <a:uLnTx/>
                <a:uFillTx/>
                <a:latin typeface="+mn-lt"/>
                <a:ea typeface="+mn-ea"/>
                <a:cs typeface="+mn-cs"/>
              </a:rPr>
              <a:t> </a:t>
            </a:r>
            <a:r>
              <a:rPr kumimoji="0" lang="ru-RU" b="1" i="1" u="none" strike="noStrike" kern="1200" cap="none" spc="0" normalizeH="0" baseline="0" noProof="0" dirty="0" smtClean="0">
                <a:ln>
                  <a:noFill/>
                </a:ln>
                <a:solidFill>
                  <a:srgbClr val="002060"/>
                </a:solidFill>
                <a:effectLst/>
                <a:uLnTx/>
                <a:uFillTx/>
                <a:latin typeface="+mn-lt"/>
                <a:ea typeface="+mn-ea"/>
                <a:cs typeface="+mn-cs"/>
              </a:rPr>
              <a:t>любых вредных</a:t>
            </a:r>
            <a:r>
              <a:rPr kumimoji="0" lang="ru-RU" b="1" i="1" u="none" strike="noStrike" kern="1200" cap="none" spc="0" normalizeH="0" noProof="0" dirty="0" smtClean="0">
                <a:ln>
                  <a:noFill/>
                </a:ln>
                <a:solidFill>
                  <a:srgbClr val="002060"/>
                </a:solidFill>
                <a:effectLst/>
                <a:uLnTx/>
                <a:uFillTx/>
                <a:latin typeface="+mn-lt"/>
                <a:ea typeface="+mn-ea"/>
                <a:cs typeface="+mn-cs"/>
              </a:rPr>
              <a:t> </a:t>
            </a:r>
            <a:r>
              <a:rPr kumimoji="0" lang="ru-RU" b="1" i="1" u="none" strike="noStrike" kern="1200" cap="none" spc="0" normalizeH="0" baseline="0" noProof="0" dirty="0" smtClean="0">
                <a:ln>
                  <a:noFill/>
                </a:ln>
                <a:solidFill>
                  <a:srgbClr val="002060"/>
                </a:solidFill>
                <a:effectLst/>
                <a:uLnTx/>
                <a:uFillTx/>
                <a:latin typeface="+mn-lt"/>
                <a:ea typeface="+mn-ea"/>
                <a:cs typeface="+mn-cs"/>
              </a:rPr>
              <a:t>привычках. Безусловно первое занимают </a:t>
            </a:r>
            <a:r>
              <a:rPr lang="ru-RU" b="1" dirty="0" smtClean="0">
                <a:solidFill>
                  <a:srgbClr val="002060"/>
                </a:solidFill>
                <a:latin typeface="Times New Roman" pitchFamily="18" charset="0"/>
                <a:cs typeface="Times New Roman" pitchFamily="18" charset="0"/>
              </a:rPr>
              <a:t>ПАВ – </a:t>
            </a:r>
          </a:p>
          <a:p>
            <a:r>
              <a:rPr lang="ru-RU" b="1" dirty="0" err="1" smtClean="0">
                <a:solidFill>
                  <a:srgbClr val="002060"/>
                </a:solidFill>
                <a:latin typeface="Times New Roman" pitchFamily="18" charset="0"/>
                <a:cs typeface="Times New Roman" pitchFamily="18" charset="0"/>
              </a:rPr>
              <a:t>психо</a:t>
            </a:r>
            <a:r>
              <a:rPr lang="ru-RU" b="1" dirty="0" smtClean="0">
                <a:solidFill>
                  <a:srgbClr val="002060"/>
                </a:solidFill>
                <a:latin typeface="Times New Roman" pitchFamily="18" charset="0"/>
                <a:cs typeface="Times New Roman" pitchFamily="18" charset="0"/>
              </a:rPr>
              <a:t>- активные вещества: табак, сигареты, алкоголь, спиртное, наркотики.</a:t>
            </a:r>
            <a:r>
              <a:rPr kumimoji="0" lang="ru-RU" b="1" i="1" u="none" strike="noStrike" kern="1200" cap="none" spc="0" normalizeH="0" noProof="0" dirty="0" smtClean="0">
                <a:ln>
                  <a:noFill/>
                </a:ln>
                <a:solidFill>
                  <a:srgbClr val="002060"/>
                </a:solidFill>
                <a:effectLst/>
                <a:uLnTx/>
                <a:uFillTx/>
                <a:latin typeface="+mn-lt"/>
                <a:ea typeface="+mn-ea"/>
                <a:cs typeface="+mn-cs"/>
              </a:rPr>
              <a:t> </a:t>
            </a:r>
            <a:endParaRPr kumimoji="0" lang="ru-RU" b="1" i="1"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13" name="Picture 2" descr="Российских курильщиков начинают штрафовать за курение в неположенных местах"/>
          <p:cNvPicPr>
            <a:picLocks noChangeAspect="1" noChangeArrowheads="1"/>
          </p:cNvPicPr>
          <p:nvPr/>
        </p:nvPicPr>
        <p:blipFill>
          <a:blip r:embed="rId3"/>
          <a:srcRect/>
          <a:stretch>
            <a:fillRect/>
          </a:stretch>
        </p:blipFill>
        <p:spPr bwMode="auto">
          <a:xfrm>
            <a:off x="285720" y="3786190"/>
            <a:ext cx="2663825" cy="1735137"/>
          </a:xfrm>
          <a:prstGeom prst="rect">
            <a:avLst/>
          </a:prstGeom>
          <a:noFill/>
          <a:ln w="9525">
            <a:solidFill>
              <a:schemeClr val="tx1"/>
            </a:solidFill>
            <a:miter lim="800000"/>
            <a:headEnd/>
            <a:tailEnd/>
          </a:ln>
        </p:spPr>
      </p:pic>
      <p:sp>
        <p:nvSpPr>
          <p:cNvPr id="14" name="Text Box 7"/>
          <p:cNvSpPr txBox="1">
            <a:spLocks noChangeArrowheads="1"/>
          </p:cNvSpPr>
          <p:nvPr/>
        </p:nvSpPr>
        <p:spPr bwMode="auto">
          <a:xfrm>
            <a:off x="571472" y="5786454"/>
            <a:ext cx="2303462" cy="457200"/>
          </a:xfrm>
          <a:prstGeom prst="rect">
            <a:avLst/>
          </a:prstGeom>
          <a:solidFill>
            <a:schemeClr val="bg1"/>
          </a:solidFill>
          <a:ln w="9525">
            <a:noFill/>
            <a:miter lim="800000"/>
            <a:headEnd/>
            <a:tailEnd/>
          </a:ln>
        </p:spPr>
        <p:txBody>
          <a:bodyPr>
            <a:spAutoFit/>
          </a:bodyPr>
          <a:lstStyle/>
          <a:p>
            <a:pPr eaLnBrk="1" hangingPunct="1">
              <a:spcBef>
                <a:spcPct val="50000"/>
              </a:spcBef>
            </a:pPr>
            <a:r>
              <a:rPr lang="ru-RU" altLang="ru-RU" dirty="0">
                <a:solidFill>
                  <a:srgbClr val="CC3300"/>
                </a:solidFill>
                <a:latin typeface="Verdana" pitchFamily="34" charset="0"/>
              </a:rPr>
              <a:t> </a:t>
            </a:r>
            <a:r>
              <a:rPr lang="ru-RU" altLang="ru-RU" sz="2400" b="1" dirty="0">
                <a:solidFill>
                  <a:srgbClr val="CC3300"/>
                </a:solidFill>
                <a:latin typeface="Verdana" pitchFamily="34" charset="0"/>
              </a:rPr>
              <a:t>курение</a:t>
            </a:r>
          </a:p>
        </p:txBody>
      </p:sp>
      <p:pic>
        <p:nvPicPr>
          <p:cNvPr id="15" name="Picture 10"/>
          <p:cNvPicPr>
            <a:picLocks noChangeAspect="1" noChangeArrowheads="1"/>
          </p:cNvPicPr>
          <p:nvPr/>
        </p:nvPicPr>
        <p:blipFill>
          <a:blip r:embed="rId4"/>
          <a:srcRect/>
          <a:stretch>
            <a:fillRect/>
          </a:stretch>
        </p:blipFill>
        <p:spPr bwMode="auto">
          <a:xfrm>
            <a:off x="3071802" y="3857628"/>
            <a:ext cx="1371600" cy="1492250"/>
          </a:xfrm>
          <a:prstGeom prst="rect">
            <a:avLst/>
          </a:prstGeom>
          <a:noFill/>
          <a:ln w="9525">
            <a:solidFill>
              <a:schemeClr val="tx1"/>
            </a:solidFill>
            <a:miter lim="800000"/>
            <a:headEnd/>
            <a:tailEnd/>
          </a:ln>
        </p:spPr>
      </p:pic>
      <p:sp>
        <p:nvSpPr>
          <p:cNvPr id="16" name="Text Box 11"/>
          <p:cNvSpPr txBox="1">
            <a:spLocks noChangeArrowheads="1"/>
          </p:cNvSpPr>
          <p:nvPr/>
        </p:nvSpPr>
        <p:spPr bwMode="auto">
          <a:xfrm>
            <a:off x="3357554" y="5786454"/>
            <a:ext cx="2665412" cy="457200"/>
          </a:xfrm>
          <a:prstGeom prst="rect">
            <a:avLst/>
          </a:prstGeom>
          <a:solidFill>
            <a:schemeClr val="bg1"/>
          </a:solidFill>
          <a:ln w="9525">
            <a:noFill/>
            <a:miter lim="800000"/>
            <a:headEnd/>
            <a:tailEnd/>
          </a:ln>
        </p:spPr>
        <p:txBody>
          <a:bodyPr>
            <a:spAutoFit/>
          </a:bodyPr>
          <a:lstStyle/>
          <a:p>
            <a:pPr eaLnBrk="1" hangingPunct="1">
              <a:spcBef>
                <a:spcPct val="50000"/>
              </a:spcBef>
            </a:pPr>
            <a:r>
              <a:rPr lang="ru-RU" altLang="ru-RU" dirty="0">
                <a:solidFill>
                  <a:srgbClr val="CC3300"/>
                </a:solidFill>
                <a:latin typeface="Verdana" pitchFamily="34" charset="0"/>
              </a:rPr>
              <a:t> </a:t>
            </a:r>
            <a:r>
              <a:rPr lang="ru-RU" altLang="ru-RU" sz="2400" b="1" dirty="0">
                <a:solidFill>
                  <a:srgbClr val="CC3300"/>
                </a:solidFill>
                <a:latin typeface="Verdana" pitchFamily="34" charset="0"/>
              </a:rPr>
              <a:t>алкоголизм</a:t>
            </a:r>
          </a:p>
        </p:txBody>
      </p:sp>
      <p:pic>
        <p:nvPicPr>
          <p:cNvPr id="17" name="Picture 6"/>
          <p:cNvPicPr>
            <a:picLocks noChangeArrowheads="1"/>
          </p:cNvPicPr>
          <p:nvPr/>
        </p:nvPicPr>
        <p:blipFill>
          <a:blip r:embed="rId5"/>
          <a:srcRect/>
          <a:stretch>
            <a:fillRect/>
          </a:stretch>
        </p:blipFill>
        <p:spPr bwMode="auto">
          <a:xfrm>
            <a:off x="6357950" y="3786190"/>
            <a:ext cx="2543175" cy="1622425"/>
          </a:xfrm>
          <a:prstGeom prst="rect">
            <a:avLst/>
          </a:prstGeom>
          <a:noFill/>
          <a:ln w="9525">
            <a:solidFill>
              <a:schemeClr val="tx1"/>
            </a:solidFill>
            <a:miter lim="800000"/>
            <a:headEnd/>
            <a:tailEnd/>
          </a:ln>
        </p:spPr>
      </p:pic>
      <p:sp>
        <p:nvSpPr>
          <p:cNvPr id="18" name="Text Box 9"/>
          <p:cNvSpPr txBox="1">
            <a:spLocks noChangeArrowheads="1"/>
          </p:cNvSpPr>
          <p:nvPr/>
        </p:nvSpPr>
        <p:spPr bwMode="auto">
          <a:xfrm>
            <a:off x="6286512" y="5786454"/>
            <a:ext cx="2665412" cy="457200"/>
          </a:xfrm>
          <a:prstGeom prst="rect">
            <a:avLst/>
          </a:prstGeom>
          <a:solidFill>
            <a:schemeClr val="bg1"/>
          </a:solidFill>
          <a:ln w="9525">
            <a:noFill/>
            <a:miter lim="800000"/>
            <a:headEnd/>
            <a:tailEnd/>
          </a:ln>
        </p:spPr>
        <p:txBody>
          <a:bodyPr>
            <a:spAutoFit/>
          </a:bodyPr>
          <a:lstStyle/>
          <a:p>
            <a:pPr eaLnBrk="1" hangingPunct="1">
              <a:spcBef>
                <a:spcPct val="50000"/>
              </a:spcBef>
            </a:pPr>
            <a:r>
              <a:rPr lang="ru-RU" altLang="ru-RU" dirty="0">
                <a:solidFill>
                  <a:srgbClr val="CC3300"/>
                </a:solidFill>
                <a:latin typeface="Verdana" pitchFamily="34" charset="0"/>
              </a:rPr>
              <a:t> </a:t>
            </a:r>
            <a:r>
              <a:rPr lang="ru-RU" altLang="ru-RU" sz="2400" b="1" dirty="0">
                <a:solidFill>
                  <a:srgbClr val="CC3300"/>
                </a:solidFill>
                <a:latin typeface="Verdana" pitchFamily="34" charset="0"/>
              </a:rPr>
              <a:t>наркомания</a:t>
            </a:r>
          </a:p>
        </p:txBody>
      </p:sp>
      <p:pic>
        <p:nvPicPr>
          <p:cNvPr id="21" name="Picture 5" descr="back05"/>
          <p:cNvPicPr>
            <a:picLocks noChangeAspect="1" noChangeArrowheads="1"/>
          </p:cNvPicPr>
          <p:nvPr/>
        </p:nvPicPr>
        <p:blipFill>
          <a:blip r:embed="rId6"/>
          <a:srcRect/>
          <a:stretch>
            <a:fillRect/>
          </a:stretch>
        </p:blipFill>
        <p:spPr bwMode="auto">
          <a:xfrm>
            <a:off x="4500562" y="3429000"/>
            <a:ext cx="1624013"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85720" y="1142984"/>
            <a:ext cx="4572000" cy="4524315"/>
          </a:xfrm>
          <a:prstGeom prst="rect">
            <a:avLst/>
          </a:prstGeom>
        </p:spPr>
        <p:txBody>
          <a:bodyPr>
            <a:spAutoFit/>
          </a:bodyPr>
          <a:lstStyle/>
          <a:p>
            <a:r>
              <a:rPr lang="ru-RU" b="1" u="sng" dirty="0" smtClean="0">
                <a:solidFill>
                  <a:srgbClr val="6600CC"/>
                </a:solidFill>
                <a:latin typeface="Times New Roman" pitchFamily="18" charset="0"/>
                <a:cs typeface="Times New Roman" pitchFamily="18" charset="0"/>
              </a:rPr>
              <a:t>Тайная страстишка</a:t>
            </a:r>
            <a:r>
              <a:rPr lang="ru-RU" b="1" dirty="0" smtClean="0">
                <a:solidFill>
                  <a:srgbClr val="6600CC"/>
                </a:solidFill>
                <a:latin typeface="Times New Roman" pitchFamily="18" charset="0"/>
                <a:cs typeface="Times New Roman" pitchFamily="18" charset="0"/>
              </a:rPr>
              <a:t> (никому не заметная привычка, которой обычно предаются в одиночестве)</a:t>
            </a:r>
          </a:p>
          <a:p>
            <a:r>
              <a:rPr lang="ru-RU" b="1" u="sng" dirty="0" smtClean="0">
                <a:solidFill>
                  <a:srgbClr val="6600CC"/>
                </a:solidFill>
                <a:latin typeface="Times New Roman" pitchFamily="18" charset="0"/>
                <a:cs typeface="Times New Roman" pitchFamily="18" charset="0"/>
              </a:rPr>
              <a:t>Привычный автопилот</a:t>
            </a:r>
            <a:r>
              <a:rPr lang="ru-RU" b="1" dirty="0" smtClean="0">
                <a:solidFill>
                  <a:srgbClr val="6600CC"/>
                </a:solidFill>
                <a:latin typeface="Times New Roman" pitchFamily="18" charset="0"/>
                <a:cs typeface="Times New Roman" pitchFamily="18" charset="0"/>
              </a:rPr>
              <a:t> (неосознанные действия, которые мы выполняем на «автомате»: грызть ногти, постоянно опаздывать и т.п.)</a:t>
            </a:r>
          </a:p>
          <a:p>
            <a:r>
              <a:rPr lang="ru-RU" b="1" u="sng" dirty="0" smtClean="0">
                <a:solidFill>
                  <a:srgbClr val="6600CC"/>
                </a:solidFill>
                <a:latin typeface="Times New Roman" pitchFamily="18" charset="0"/>
                <a:cs typeface="Times New Roman" pitchFamily="18" charset="0"/>
              </a:rPr>
              <a:t>Вредные, вредные привычки</a:t>
            </a:r>
            <a:r>
              <a:rPr lang="ru-RU" b="1" dirty="0" smtClean="0">
                <a:solidFill>
                  <a:srgbClr val="6600CC"/>
                </a:solidFill>
                <a:latin typeface="Times New Roman" pitchFamily="18" charset="0"/>
                <a:cs typeface="Times New Roman" pitchFamily="18" charset="0"/>
              </a:rPr>
              <a:t> (они могут раздражать окружающих, да и для собственного здоровья неполезны: привязанности к табаку, алкоголю, наркотикам, вкусной еде, </a:t>
            </a:r>
            <a:r>
              <a:rPr lang="ru-RU" b="1" dirty="0" err="1" smtClean="0">
                <a:solidFill>
                  <a:srgbClr val="6600CC"/>
                </a:solidFill>
                <a:latin typeface="Times New Roman" pitchFamily="18" charset="0"/>
                <a:cs typeface="Times New Roman" pitchFamily="18" charset="0"/>
              </a:rPr>
              <a:t>компьютеромания</a:t>
            </a:r>
            <a:r>
              <a:rPr lang="ru-RU" b="1" dirty="0" smtClean="0">
                <a:solidFill>
                  <a:srgbClr val="6600CC"/>
                </a:solidFill>
                <a:latin typeface="Times New Roman" pitchFamily="18" charset="0"/>
                <a:cs typeface="Times New Roman" pitchFamily="18" charset="0"/>
              </a:rPr>
              <a:t> и др. Часть этих вредных привычек может усугубиться настолько, что переходит в финальную стадию – </a:t>
            </a:r>
            <a:r>
              <a:rPr lang="ru-RU" b="1" dirty="0" smtClean="0">
                <a:solidFill>
                  <a:srgbClr val="002060"/>
                </a:solidFill>
                <a:latin typeface="Times New Roman" pitchFamily="18" charset="0"/>
                <a:cs typeface="Times New Roman" pitchFamily="18" charset="0"/>
              </a:rPr>
              <a:t>зависимость</a:t>
            </a:r>
            <a:r>
              <a:rPr lang="ru-RU" b="1" dirty="0" smtClean="0">
                <a:solidFill>
                  <a:srgbClr val="6600CC"/>
                </a:solidFill>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8" name="Rectangle 3"/>
          <p:cNvSpPr txBox="1">
            <a:spLocks noChangeArrowheads="1"/>
          </p:cNvSpPr>
          <p:nvPr/>
        </p:nvSpPr>
        <p:spPr>
          <a:xfrm>
            <a:off x="4714876" y="2193910"/>
            <a:ext cx="4286248" cy="4664090"/>
          </a:xfrm>
          <a:prstGeom prst="rect">
            <a:avLst/>
          </a:prstGeom>
        </p:spPr>
        <p:txBody>
          <a:bodyPr/>
          <a:lstStyle/>
          <a:p>
            <a:pPr marL="1463040" marR="0" lvl="4" indent="-210312" defTabSz="914400" rtl="0" eaLnBrk="1" fontAlgn="auto" latinLnBrk="0" hangingPunct="1">
              <a:lnSpc>
                <a:spcPct val="90000"/>
              </a:lnSpc>
              <a:spcBef>
                <a:spcPct val="20000"/>
              </a:spcBef>
              <a:spcAft>
                <a:spcPts val="0"/>
              </a:spcAft>
              <a:buClr>
                <a:schemeClr val="accent4"/>
              </a:buClr>
              <a:buSzPct val="65000"/>
              <a:buFontTx/>
              <a:buNone/>
              <a:tabLst/>
              <a:defRPr/>
            </a:pPr>
            <a:r>
              <a:rPr kumimoji="0" lang="ru-RU" b="1" i="0" u="none" strike="noStrike" kern="1200" cap="none" spc="0" normalizeH="0" baseline="0" noProof="0" dirty="0" smtClean="0">
                <a:ln>
                  <a:noFill/>
                </a:ln>
                <a:solidFill>
                  <a:srgbClr val="CC0066"/>
                </a:solidFill>
                <a:effectLst/>
                <a:uLnTx/>
                <a:uFillTx/>
                <a:latin typeface="Times New Roman" pitchFamily="18" charset="0"/>
                <a:cs typeface="Times New Roman" pitchFamily="18" charset="0"/>
              </a:rPr>
              <a:t>КТО В ГРУППЕ РИСКА?</a:t>
            </a:r>
          </a:p>
          <a:p>
            <a:pPr marL="640080" marR="0" lvl="1" indent="-246888" algn="l" defTabSz="914400" rtl="0" eaLnBrk="1" fontAlgn="auto" latinLnBrk="0" hangingPunct="1">
              <a:lnSpc>
                <a:spcPct val="90000"/>
              </a:lnSpc>
              <a:spcBef>
                <a:spcPct val="20000"/>
              </a:spcBef>
              <a:spcAft>
                <a:spcPts val="0"/>
              </a:spcAft>
              <a:buClr>
                <a:schemeClr val="accent1"/>
              </a:buClr>
              <a:buSzPct val="85000"/>
              <a:tabLst/>
              <a:defRPr/>
            </a:pPr>
            <a:r>
              <a:rPr kumimoji="0" lang="ru-RU"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Люди инфантильные. Им приятно, когда появляется что-то, помогающее временно абстрагироваться от проблемы</a:t>
            </a:r>
          </a:p>
          <a:p>
            <a:pPr marL="640080" marR="0" lvl="1" indent="-246888" algn="l" defTabSz="914400" rtl="0" eaLnBrk="1" fontAlgn="auto" latinLnBrk="0" hangingPunct="1">
              <a:lnSpc>
                <a:spcPct val="90000"/>
              </a:lnSpc>
              <a:spcBef>
                <a:spcPct val="20000"/>
              </a:spcBef>
              <a:spcAft>
                <a:spcPts val="0"/>
              </a:spcAft>
              <a:buClr>
                <a:schemeClr val="accent1"/>
              </a:buClr>
              <a:buSzPct val="85000"/>
              <a:tabLst/>
              <a:defRPr/>
            </a:pPr>
            <a:r>
              <a:rPr kumimoji="0" lang="ru-RU"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Люди, не умеющие себе отказывать. «Хочу – и все!»</a:t>
            </a:r>
          </a:p>
          <a:p>
            <a:pPr marL="640080" marR="0" lvl="1" indent="-246888" algn="l" defTabSz="914400" rtl="0" eaLnBrk="1" fontAlgn="auto" latinLnBrk="0" hangingPunct="1">
              <a:lnSpc>
                <a:spcPct val="90000"/>
              </a:lnSpc>
              <a:spcBef>
                <a:spcPct val="20000"/>
              </a:spcBef>
              <a:spcAft>
                <a:spcPts val="0"/>
              </a:spcAft>
              <a:buClr>
                <a:schemeClr val="accent1"/>
              </a:buClr>
              <a:buSzPct val="85000"/>
              <a:tabLst/>
              <a:defRPr/>
            </a:pPr>
            <a:r>
              <a:rPr kumimoji="0" lang="ru-RU"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Лентяи эмоциональные и</a:t>
            </a:r>
            <a:r>
              <a:rPr kumimoji="0" lang="ru-RU" b="1" i="0" u="none" strike="noStrike" kern="1200" cap="none" spc="0" normalizeH="0" noProof="0" dirty="0" smtClean="0">
                <a:ln>
                  <a:noFill/>
                </a:ln>
                <a:solidFill>
                  <a:srgbClr val="002060"/>
                </a:solidFill>
                <a:effectLst/>
                <a:uLnTx/>
                <a:uFillTx/>
                <a:latin typeface="Times New Roman" pitchFamily="18" charset="0"/>
                <a:cs typeface="Times New Roman" pitchFamily="18" charset="0"/>
              </a:rPr>
              <a:t> </a:t>
            </a:r>
            <a:r>
              <a:rPr kumimoji="0" lang="ru-RU"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интеллектуальные. Им труднее всех бросить привычку, даже если она им ничего не дает.</a:t>
            </a:r>
          </a:p>
        </p:txBody>
      </p:sp>
      <p:sp>
        <p:nvSpPr>
          <p:cNvPr id="9" name="Прямоугольник 8"/>
          <p:cNvSpPr/>
          <p:nvPr/>
        </p:nvSpPr>
        <p:spPr>
          <a:xfrm>
            <a:off x="4786314" y="785794"/>
            <a:ext cx="4214842" cy="1338828"/>
          </a:xfrm>
          <a:prstGeom prst="rect">
            <a:avLst/>
          </a:prstGeom>
        </p:spPr>
        <p:txBody>
          <a:bodyPr wrap="square">
            <a:spAutoFit/>
          </a:bodyPr>
          <a:lstStyle/>
          <a:p>
            <a:pPr marL="1463040" lvl="4" indent="-210312">
              <a:lnSpc>
                <a:spcPct val="90000"/>
              </a:lnSpc>
              <a:spcBef>
                <a:spcPct val="20000"/>
              </a:spcBef>
              <a:buClr>
                <a:schemeClr val="accent4"/>
              </a:buClr>
              <a:buSzPct val="65000"/>
              <a:defRPr/>
            </a:pPr>
            <a:r>
              <a:rPr lang="ru-RU" b="1" dirty="0" smtClean="0">
                <a:solidFill>
                  <a:srgbClr val="7030A0"/>
                </a:solidFill>
                <a:latin typeface="Times New Roman" pitchFamily="18" charset="0"/>
                <a:cs typeface="Times New Roman" pitchFamily="18" charset="0"/>
              </a:rPr>
              <a:t>К зависимости</a:t>
            </a:r>
            <a:r>
              <a:rPr lang="ru-RU" b="1" dirty="0" smtClean="0">
                <a:solidFill>
                  <a:srgbClr val="002060"/>
                </a:solidFill>
                <a:latin typeface="Times New Roman" pitchFamily="18" charset="0"/>
                <a:cs typeface="Times New Roman" pitchFamily="18" charset="0"/>
              </a:rPr>
              <a:t>, как и к любой болезни, есть люди предрасположенные и не очень.</a:t>
            </a:r>
            <a:endParaRPr lang="ru-RU" b="1" dirty="0" smtClean="0">
              <a:solidFill>
                <a:srgbClr val="002060"/>
              </a:solidFill>
              <a:latin typeface="Times New Roman" pitchFamily="18" charset="0"/>
              <a:cs typeface="Times New Roman" pitchFamily="18" charset="0"/>
            </a:endParaRPr>
          </a:p>
        </p:txBody>
      </p:sp>
      <p:sp>
        <p:nvSpPr>
          <p:cNvPr id="10" name="Прямоугольник 9"/>
          <p:cNvSpPr/>
          <p:nvPr/>
        </p:nvSpPr>
        <p:spPr>
          <a:xfrm>
            <a:off x="785786" y="214290"/>
            <a:ext cx="2427075" cy="707886"/>
          </a:xfrm>
          <a:prstGeom prst="rect">
            <a:avLst/>
          </a:prstGeom>
        </p:spPr>
        <p:txBody>
          <a:bodyPr wrap="none">
            <a:spAutoFit/>
          </a:bodyPr>
          <a:lstStyle/>
          <a:p>
            <a:r>
              <a:rPr lang="ru-RU" sz="2000" b="1" dirty="0" smtClean="0">
                <a:solidFill>
                  <a:srgbClr val="CC0066"/>
                </a:solidFill>
                <a:effectLst>
                  <a:outerShdw blurRad="38100" dist="38100" dir="2700000" algn="tl">
                    <a:srgbClr val="000000"/>
                  </a:outerShdw>
                </a:effectLst>
                <a:latin typeface="Times New Roman" pitchFamily="18" charset="0"/>
                <a:cs typeface="Times New Roman" pitchFamily="18" charset="0"/>
              </a:rPr>
              <a:t>Классификация</a:t>
            </a:r>
          </a:p>
          <a:p>
            <a:r>
              <a:rPr lang="ru-RU" sz="2000" b="1" dirty="0" smtClean="0">
                <a:solidFill>
                  <a:srgbClr val="CC0066"/>
                </a:solidFill>
                <a:effectLst>
                  <a:outerShdw blurRad="38100" dist="38100" dir="2700000" algn="tl">
                    <a:srgbClr val="000000"/>
                  </a:outerShdw>
                </a:effectLst>
                <a:latin typeface="Times New Roman" pitchFamily="18" charset="0"/>
                <a:cs typeface="Times New Roman" pitchFamily="18" charset="0"/>
              </a:rPr>
              <a:t>в</a:t>
            </a:r>
            <a:r>
              <a:rPr lang="ru-RU" sz="2000" b="1" dirty="0" smtClean="0">
                <a:solidFill>
                  <a:srgbClr val="CC0066"/>
                </a:solidFill>
                <a:effectLst>
                  <a:outerShdw blurRad="38100" dist="38100" dir="2700000" algn="tl">
                    <a:srgbClr val="000000"/>
                  </a:outerShdw>
                </a:effectLst>
                <a:latin typeface="Times New Roman" pitchFamily="18" charset="0"/>
                <a:cs typeface="Times New Roman" pitchFamily="18" charset="0"/>
              </a:rPr>
              <a:t>редных привычек</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Document"/>
          <p:cNvSpPr>
            <a:spLocks noEditPoints="1" noChangeArrowheads="1"/>
          </p:cNvSpPr>
          <p:nvPr/>
        </p:nvSpPr>
        <p:spPr bwMode="auto">
          <a:xfrm>
            <a:off x="571472" y="714356"/>
            <a:ext cx="5671939" cy="2071678"/>
          </a:xfrm>
          <a:custGeom>
            <a:avLst/>
            <a:gdLst>
              <a:gd name="T0" fmla="*/ 1255827928 w 21600"/>
              <a:gd name="T1" fmla="*/ 365655479 h 21600"/>
              <a:gd name="T2" fmla="*/ 9923411 w 21600"/>
              <a:gd name="T3" fmla="*/ 183385562 h 21600"/>
              <a:gd name="T4" fmla="*/ 1255827928 w 21600"/>
              <a:gd name="T5" fmla="*/ 1369170 h 21600"/>
              <a:gd name="T6" fmla="*/ 2147483646 w 21600"/>
              <a:gd name="T7" fmla="*/ 180055661 h 21600"/>
              <a:gd name="T8" fmla="*/ 1255827928 w 21600"/>
              <a:gd name="T9" fmla="*/ 365655479 h 21600"/>
              <a:gd name="T10" fmla="*/ 0 w 21600"/>
              <a:gd name="T11" fmla="*/ 0 h 21600"/>
              <a:gd name="T12" fmla="*/ 2147483646 w 21600"/>
              <a:gd name="T13" fmla="*/ 0 h 21600"/>
              <a:gd name="T14" fmla="*/ 2147483646 w 21600"/>
              <a:gd name="T15" fmla="*/ 365114624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FF33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800" b="1" i="1" dirty="0" smtClean="0">
                <a:solidFill>
                  <a:srgbClr val="993300"/>
                </a:solidFill>
              </a:rPr>
              <a:t>Курение</a:t>
            </a:r>
            <a:r>
              <a:rPr lang="ru-RU" altLang="ru-RU" sz="1800" b="1" i="1" dirty="0" smtClean="0">
                <a:solidFill>
                  <a:srgbClr val="003399"/>
                </a:solidFill>
              </a:rPr>
              <a:t> – привычная система действий, выражающая болезненное пристрастие человека к наркотическому веществу – </a:t>
            </a:r>
            <a:r>
              <a:rPr lang="ru-RU" altLang="ru-RU" sz="1800" b="1" i="1" dirty="0" smtClean="0">
                <a:solidFill>
                  <a:schemeClr val="tx2"/>
                </a:solidFill>
              </a:rPr>
              <a:t>никотину,</a:t>
            </a:r>
            <a:r>
              <a:rPr lang="ru-RU" altLang="ru-RU" sz="1800" b="1" i="1" dirty="0" smtClean="0">
                <a:solidFill>
                  <a:srgbClr val="003399"/>
                </a:solidFill>
              </a:rPr>
              <a:t> содержащемуся в табаке.</a:t>
            </a:r>
          </a:p>
        </p:txBody>
      </p:sp>
      <p:sp>
        <p:nvSpPr>
          <p:cNvPr id="8" name="Document"/>
          <p:cNvSpPr>
            <a:spLocks noEditPoints="1" noChangeArrowheads="1"/>
          </p:cNvSpPr>
          <p:nvPr/>
        </p:nvSpPr>
        <p:spPr bwMode="auto">
          <a:xfrm>
            <a:off x="3714744" y="4000504"/>
            <a:ext cx="5184780" cy="2239958"/>
          </a:xfrm>
          <a:custGeom>
            <a:avLst/>
            <a:gdLst>
              <a:gd name="T0" fmla="*/ 1256368468 w 21600"/>
              <a:gd name="T1" fmla="*/ 525651696 h 21600"/>
              <a:gd name="T2" fmla="*/ 9927597 w 21600"/>
              <a:gd name="T3" fmla="*/ 263627714 h 21600"/>
              <a:gd name="T4" fmla="*/ 1256368468 w 21600"/>
              <a:gd name="T5" fmla="*/ 1968344 h 21600"/>
              <a:gd name="T6" fmla="*/ 2147483646 w 21600"/>
              <a:gd name="T7" fmla="*/ 258840681 h 21600"/>
              <a:gd name="T8" fmla="*/ 1256368468 w 21600"/>
              <a:gd name="T9" fmla="*/ 525651696 h 21600"/>
              <a:gd name="T10" fmla="*/ 0 w 21600"/>
              <a:gd name="T11" fmla="*/ 0 h 21600"/>
              <a:gd name="T12" fmla="*/ 2147483646 w 21600"/>
              <a:gd name="T13" fmla="*/ 0 h 21600"/>
              <a:gd name="T14" fmla="*/ 2147483646 w 21600"/>
              <a:gd name="T15" fmla="*/ 524874148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FF33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800" b="1" i="1" dirty="0" smtClean="0">
                <a:solidFill>
                  <a:srgbClr val="993300"/>
                </a:solidFill>
              </a:rPr>
              <a:t>Никотин</a:t>
            </a:r>
            <a:r>
              <a:rPr lang="ru-RU" altLang="ru-RU" sz="1800" b="1" i="1" dirty="0" smtClean="0">
                <a:solidFill>
                  <a:srgbClr val="003399"/>
                </a:solidFill>
              </a:rPr>
              <a:t> – желтоватая жидкость жгучего вкуса, растворимая в воде и жирах, хорошо всасывается слизистыми оболочками и даже кожей. </a:t>
            </a:r>
            <a:r>
              <a:rPr lang="ru-RU" altLang="ru-RU" sz="1800" b="1" i="1" dirty="0" smtClean="0">
                <a:solidFill>
                  <a:schemeClr val="tx2"/>
                </a:solidFill>
              </a:rPr>
              <a:t>Очень ядовит:</a:t>
            </a:r>
            <a:r>
              <a:rPr lang="ru-RU" altLang="ru-RU" sz="1800" b="1" i="1" dirty="0" smtClean="0">
                <a:solidFill>
                  <a:srgbClr val="003399"/>
                </a:solidFill>
              </a:rPr>
              <a:t> смертельная доза – 1мг/кг массы тела</a:t>
            </a:r>
            <a:r>
              <a:rPr lang="ru-RU" altLang="ru-RU" sz="2800" b="1" i="1" dirty="0" smtClean="0">
                <a:solidFill>
                  <a:srgbClr val="003399"/>
                </a:solidFill>
              </a:rPr>
              <a:t>.</a:t>
            </a:r>
            <a:endParaRPr lang="ru-RU" altLang="ru-RU" sz="2800" b="1" dirty="0" smtClean="0">
              <a:solidFill>
                <a:srgbClr val="003399"/>
              </a:solidFill>
            </a:endParaRPr>
          </a:p>
        </p:txBody>
      </p:sp>
      <p:pic>
        <p:nvPicPr>
          <p:cNvPr id="9" name="Picture 4" descr="j0205365"/>
          <p:cNvPicPr>
            <a:picLocks noChangeAspect="1" noChangeArrowheads="1" noCrop="1"/>
          </p:cNvPicPr>
          <p:nvPr/>
        </p:nvPicPr>
        <p:blipFill>
          <a:blip r:embed="rId3"/>
          <a:srcRect/>
          <a:stretch>
            <a:fillRect/>
          </a:stretch>
        </p:blipFill>
        <p:spPr bwMode="auto">
          <a:xfrm>
            <a:off x="7500958" y="428604"/>
            <a:ext cx="1095375" cy="1095375"/>
          </a:xfrm>
          <a:prstGeom prst="rect">
            <a:avLst/>
          </a:prstGeom>
          <a:noFill/>
          <a:ln w="9525">
            <a:noFill/>
            <a:miter lim="800000"/>
            <a:headEnd/>
            <a:tailEnd/>
          </a:ln>
        </p:spPr>
      </p:pic>
      <p:pic>
        <p:nvPicPr>
          <p:cNvPr id="10" name="Picture 12" descr="Konec"/>
          <p:cNvPicPr>
            <a:picLocks noChangeAspect="1" noChangeArrowheads="1"/>
          </p:cNvPicPr>
          <p:nvPr/>
        </p:nvPicPr>
        <p:blipFill>
          <a:blip r:embed="rId4"/>
          <a:srcRect/>
          <a:stretch>
            <a:fillRect/>
          </a:stretch>
        </p:blipFill>
        <p:spPr bwMode="auto">
          <a:xfrm>
            <a:off x="857224" y="3714752"/>
            <a:ext cx="1803400" cy="2232025"/>
          </a:xfrm>
          <a:prstGeom prst="rect">
            <a:avLst/>
          </a:prstGeom>
          <a:noFill/>
          <a:ln w="9525">
            <a:noFill/>
            <a:miter lim="800000"/>
            <a:headEnd/>
            <a:tailEnd/>
          </a:ln>
        </p:spPr>
      </p:pic>
      <p:pic>
        <p:nvPicPr>
          <p:cNvPr id="11" name="Picture 6" descr="Картинка 8 из 11583">
            <a:hlinkClick r:id="rId5"/>
          </p:cNvPr>
          <p:cNvPicPr>
            <a:picLocks noChangeAspect="1" noChangeArrowheads="1"/>
          </p:cNvPicPr>
          <p:nvPr/>
        </p:nvPicPr>
        <p:blipFill>
          <a:blip r:embed="rId6" cstate="print"/>
          <a:srcRect/>
          <a:stretch>
            <a:fillRect/>
          </a:stretch>
        </p:blipFill>
        <p:spPr bwMode="auto">
          <a:xfrm>
            <a:off x="5857884" y="2071678"/>
            <a:ext cx="2719371" cy="156121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214282" y="214290"/>
            <a:ext cx="2714644" cy="3214710"/>
          </a:xfrm>
          <a:custGeom>
            <a:avLst/>
            <a:gdLst>
              <a:gd name="T0" fmla="*/ 0 w 22739"/>
              <a:gd name="T1" fmla="*/ 2147483646 h 21600"/>
              <a:gd name="T2" fmla="*/ 2147483646 w 22739"/>
              <a:gd name="T3" fmla="*/ 2147483646 h 21600"/>
              <a:gd name="T4" fmla="*/ 2147483646 w 22739"/>
              <a:gd name="T5" fmla="*/ 2147483646 h 21600"/>
              <a:gd name="T6" fmla="*/ 2147483646 w 22739"/>
              <a:gd name="T7" fmla="*/ 2147483646 h 21600"/>
              <a:gd name="T8" fmla="*/ 2147483646 w 22739"/>
              <a:gd name="T9" fmla="*/ 2147483646 h 21600"/>
              <a:gd name="T10" fmla="*/ 2147483646 w 22739"/>
              <a:gd name="T11" fmla="*/ 2147483646 h 21600"/>
              <a:gd name="T12" fmla="*/ 2147483646 w 22739"/>
              <a:gd name="T13" fmla="*/ 0 h 21600"/>
              <a:gd name="T14" fmla="*/ 2147483646 w 22739"/>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685 w 22739"/>
              <a:gd name="T25" fmla="*/ 5400 h 21600"/>
              <a:gd name="T26" fmla="*/ 17054 w 22739"/>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39" h="21600">
                <a:moveTo>
                  <a:pt x="0" y="0"/>
                </a:moveTo>
                <a:lnTo>
                  <a:pt x="0" y="21600"/>
                </a:lnTo>
                <a:lnTo>
                  <a:pt x="22739" y="21600"/>
                </a:lnTo>
                <a:lnTo>
                  <a:pt x="22739" y="0"/>
                </a:lnTo>
                <a:lnTo>
                  <a:pt x="0" y="0"/>
                </a:lnTo>
                <a:close/>
                <a:moveTo>
                  <a:pt x="5400" y="5400"/>
                </a:moveTo>
                <a:lnTo>
                  <a:pt x="5400" y="16200"/>
                </a:lnTo>
                <a:lnTo>
                  <a:pt x="17339" y="16200"/>
                </a:lnTo>
                <a:lnTo>
                  <a:pt x="17339"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миф                              ПЕРВЫЙ:</a:t>
            </a:r>
          </a:p>
          <a:p>
            <a:pPr algn="ctr" eaLnBrk="1" hangingPunct="1">
              <a:spcBef>
                <a:spcPct val="0"/>
              </a:spcBef>
              <a:buFontTx/>
              <a:buNone/>
              <a:defRPr/>
            </a:pPr>
            <a:r>
              <a:rPr lang="ru-RU" altLang="ru-RU" sz="1100" b="1" i="1" dirty="0" smtClean="0">
                <a:solidFill>
                  <a:srgbClr val="FF3300"/>
                </a:solidFill>
                <a:latin typeface="Times New Roman" pitchFamily="18" charset="0"/>
                <a:cs typeface="Times New Roman" pitchFamily="18" charset="0"/>
              </a:rPr>
              <a:t>«Большинство взрослых и подростков курит»</a:t>
            </a:r>
          </a:p>
          <a:p>
            <a:pPr algn="ctr" eaLnBrk="1" hangingPunct="1">
              <a:spcBef>
                <a:spcPct val="0"/>
              </a:spcBef>
              <a:buFontTx/>
              <a:buNone/>
              <a:defRPr/>
            </a:pPr>
            <a:endParaRPr lang="ru-RU" altLang="ru-RU" sz="2800" b="1" i="1" dirty="0" smtClean="0">
              <a:solidFill>
                <a:srgbClr val="FF3300"/>
              </a:solidFill>
            </a:endParaRPr>
          </a:p>
        </p:txBody>
      </p:sp>
      <p:sp>
        <p:nvSpPr>
          <p:cNvPr id="7" name="chair3"/>
          <p:cNvSpPr>
            <a:spLocks noEditPoints="1" noChangeArrowheads="1"/>
          </p:cNvSpPr>
          <p:nvPr/>
        </p:nvSpPr>
        <p:spPr bwMode="auto">
          <a:xfrm>
            <a:off x="1500166" y="2071678"/>
            <a:ext cx="1892283" cy="1643074"/>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4828 w 21600"/>
              <a:gd name="T13" fmla="*/ 6639 h 21600"/>
              <a:gd name="T14" fmla="*/ 16846 w 21600"/>
              <a:gd name="T15" fmla="*/ 19649 h 21600"/>
            </a:gdLst>
            <a:ahLst/>
            <a:cxnLst>
              <a:cxn ang="T8">
                <a:pos x="T0" y="T1"/>
              </a:cxn>
              <a:cxn ang="T9">
                <a:pos x="T2" y="T3"/>
              </a:cxn>
              <a:cxn ang="T10">
                <a:pos x="T4" y="T5"/>
              </a:cxn>
              <a:cxn ang="T11">
                <a:pos x="T6" y="T7"/>
              </a:cxn>
            </a:cxnLst>
            <a:rect l="T12" t="T13" r="T14" b="T15"/>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1" hangingPunct="1"/>
            <a:r>
              <a:rPr lang="ru-RU" altLang="ru-RU" sz="1100" b="1" i="1" dirty="0">
                <a:solidFill>
                  <a:srgbClr val="993300"/>
                </a:solidFill>
              </a:rPr>
              <a:t>Это неправда!</a:t>
            </a:r>
            <a:r>
              <a:rPr lang="ru-RU" altLang="ru-RU" sz="1100" b="1" dirty="0">
                <a:solidFill>
                  <a:srgbClr val="003399"/>
                </a:solidFill>
              </a:rPr>
              <a:t> Большинство подростков и взрослых        </a:t>
            </a:r>
            <a:r>
              <a:rPr lang="ru-RU" altLang="ru-RU" sz="1100" b="1" dirty="0">
                <a:solidFill>
                  <a:srgbClr val="993300"/>
                </a:solidFill>
              </a:rPr>
              <a:t>не курит!</a:t>
            </a:r>
          </a:p>
        </p:txBody>
      </p:sp>
      <p:sp>
        <p:nvSpPr>
          <p:cNvPr id="8" name="Cloud"/>
          <p:cNvSpPr>
            <a:spLocks noChangeAspect="1" noEditPoints="1" noChangeArrowheads="1"/>
          </p:cNvSpPr>
          <p:nvPr/>
        </p:nvSpPr>
        <p:spPr bwMode="auto">
          <a:xfrm>
            <a:off x="1928794" y="0"/>
            <a:ext cx="2547925" cy="1707816"/>
          </a:xfrm>
          <a:custGeom>
            <a:avLst/>
            <a:gdLst>
              <a:gd name="T0" fmla="*/ 3565961 w 21600"/>
              <a:gd name="T1" fmla="*/ 258246945 h 21600"/>
              <a:gd name="T2" fmla="*/ 574812927 w 21600"/>
              <a:gd name="T3" fmla="*/ 515943855 h 21600"/>
              <a:gd name="T4" fmla="*/ 1148667519 w 21600"/>
              <a:gd name="T5" fmla="*/ 258246945 h 21600"/>
              <a:gd name="T6" fmla="*/ 574812927 w 21600"/>
              <a:gd name="T7" fmla="*/ 295309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rPr>
              <a:t>СРЕДИ ПОДРОСТКОВ КУРИТ НЕ БОЛЕЕ </a:t>
            </a:r>
            <a:r>
              <a:rPr lang="ru-RU" altLang="ru-RU" sz="1100" b="1" dirty="0" smtClean="0">
                <a:solidFill>
                  <a:srgbClr val="993300"/>
                </a:solidFill>
              </a:rPr>
              <a:t>40% ЮНОШЕЙ</a:t>
            </a:r>
            <a:r>
              <a:rPr lang="ru-RU" altLang="ru-RU" sz="1100" b="1" dirty="0" smtClean="0">
                <a:solidFill>
                  <a:srgbClr val="003399"/>
                </a:solidFill>
              </a:rPr>
              <a:t> И НЕ БОЛЕЕ </a:t>
            </a:r>
            <a:r>
              <a:rPr lang="ru-RU" altLang="ru-RU" sz="1100" b="1" dirty="0" smtClean="0">
                <a:solidFill>
                  <a:srgbClr val="993300"/>
                </a:solidFill>
              </a:rPr>
              <a:t>27% ДЕВУШЕК</a:t>
            </a:r>
          </a:p>
        </p:txBody>
      </p:sp>
      <p:sp>
        <p:nvSpPr>
          <p:cNvPr id="9" name="AutoShape 3"/>
          <p:cNvSpPr>
            <a:spLocks noChangeArrowheads="1"/>
          </p:cNvSpPr>
          <p:nvPr/>
        </p:nvSpPr>
        <p:spPr bwMode="auto">
          <a:xfrm>
            <a:off x="285720" y="3929066"/>
            <a:ext cx="2857520" cy="2714644"/>
          </a:xfrm>
          <a:custGeom>
            <a:avLst/>
            <a:gdLst>
              <a:gd name="T0" fmla="*/ 0 w 22739"/>
              <a:gd name="T1" fmla="*/ 2147483646 h 21600"/>
              <a:gd name="T2" fmla="*/ 2147483646 w 22739"/>
              <a:gd name="T3" fmla="*/ 2147483646 h 21600"/>
              <a:gd name="T4" fmla="*/ 2147483646 w 22739"/>
              <a:gd name="T5" fmla="*/ 2147483646 h 21600"/>
              <a:gd name="T6" fmla="*/ 2147483646 w 22739"/>
              <a:gd name="T7" fmla="*/ 2147483646 h 21600"/>
              <a:gd name="T8" fmla="*/ 2147483646 w 22739"/>
              <a:gd name="T9" fmla="*/ 2147483646 h 21600"/>
              <a:gd name="T10" fmla="*/ 2147483646 w 22739"/>
              <a:gd name="T11" fmla="*/ 2147483646 h 21600"/>
              <a:gd name="T12" fmla="*/ 2147483646 w 22739"/>
              <a:gd name="T13" fmla="*/ 0 h 21600"/>
              <a:gd name="T14" fmla="*/ 2147483646 w 22739"/>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685 w 22739"/>
              <a:gd name="T25" fmla="*/ 5400 h 21600"/>
              <a:gd name="T26" fmla="*/ 17054 w 22739"/>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39" h="21600">
                <a:moveTo>
                  <a:pt x="0" y="0"/>
                </a:moveTo>
                <a:lnTo>
                  <a:pt x="0" y="21600"/>
                </a:lnTo>
                <a:lnTo>
                  <a:pt x="22739" y="21600"/>
                </a:lnTo>
                <a:lnTo>
                  <a:pt x="22739" y="0"/>
                </a:lnTo>
                <a:lnTo>
                  <a:pt x="0" y="0"/>
                </a:lnTo>
                <a:close/>
                <a:moveTo>
                  <a:pt x="5400" y="5400"/>
                </a:moveTo>
                <a:lnTo>
                  <a:pt x="5400" y="16200"/>
                </a:lnTo>
                <a:lnTo>
                  <a:pt x="17339" y="16200"/>
                </a:lnTo>
                <a:lnTo>
                  <a:pt x="17339"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rPr>
              <a:t>миф                              ВТОРОЙ:</a:t>
            </a:r>
          </a:p>
          <a:p>
            <a:pPr algn="ctr" eaLnBrk="1" hangingPunct="1">
              <a:spcBef>
                <a:spcPct val="0"/>
              </a:spcBef>
              <a:buFontTx/>
              <a:buNone/>
              <a:defRPr/>
            </a:pPr>
            <a:r>
              <a:rPr lang="ru-RU" altLang="ru-RU" sz="1100" b="1" i="1" dirty="0" smtClean="0">
                <a:solidFill>
                  <a:srgbClr val="FF3300"/>
                </a:solidFill>
              </a:rPr>
              <a:t>«Курение успокаивает нервы»</a:t>
            </a:r>
          </a:p>
          <a:p>
            <a:pPr algn="ctr" eaLnBrk="1" hangingPunct="1">
              <a:spcBef>
                <a:spcPct val="0"/>
              </a:spcBef>
              <a:buFontTx/>
              <a:buNone/>
              <a:defRPr/>
            </a:pPr>
            <a:endParaRPr lang="ru-RU" altLang="ru-RU" b="1" i="1" dirty="0" smtClean="0">
              <a:solidFill>
                <a:srgbClr val="FF3300"/>
              </a:solidFill>
            </a:endParaRPr>
          </a:p>
        </p:txBody>
      </p:sp>
      <p:sp>
        <p:nvSpPr>
          <p:cNvPr id="10" name="Cloud"/>
          <p:cNvSpPr>
            <a:spLocks noChangeAspect="1" noEditPoints="1" noChangeArrowheads="1"/>
          </p:cNvSpPr>
          <p:nvPr/>
        </p:nvSpPr>
        <p:spPr bwMode="auto">
          <a:xfrm>
            <a:off x="0" y="5618072"/>
            <a:ext cx="2378061" cy="1239928"/>
          </a:xfrm>
          <a:custGeom>
            <a:avLst/>
            <a:gdLst>
              <a:gd name="T0" fmla="*/ 4745039 w 21600"/>
              <a:gd name="T1" fmla="*/ 207944626 h 21600"/>
              <a:gd name="T2" fmla="*/ 764893148 w 21600"/>
              <a:gd name="T3" fmla="*/ 415446471 h 21600"/>
              <a:gd name="T4" fmla="*/ 1528511284 w 21600"/>
              <a:gd name="T5" fmla="*/ 207944626 h 21600"/>
              <a:gd name="T6" fmla="*/ 764893148 w 21600"/>
              <a:gd name="T7" fmla="*/ 2377889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rPr>
              <a:t>У курящих нередко «закладывает уши», никотин угнетает слуховой нерв.</a:t>
            </a:r>
          </a:p>
        </p:txBody>
      </p:sp>
      <p:sp>
        <p:nvSpPr>
          <p:cNvPr id="13" name="AutoShape 3"/>
          <p:cNvSpPr>
            <a:spLocks noChangeArrowheads="1"/>
          </p:cNvSpPr>
          <p:nvPr/>
        </p:nvSpPr>
        <p:spPr bwMode="auto">
          <a:xfrm>
            <a:off x="4714876" y="285728"/>
            <a:ext cx="2441569" cy="3143272"/>
          </a:xfrm>
          <a:custGeom>
            <a:avLst/>
            <a:gdLst>
              <a:gd name="T0" fmla="*/ 0 w 22739"/>
              <a:gd name="T1" fmla="*/ 2147483646 h 21600"/>
              <a:gd name="T2" fmla="*/ 2147483646 w 22739"/>
              <a:gd name="T3" fmla="*/ 2147483646 h 21600"/>
              <a:gd name="T4" fmla="*/ 2147483646 w 22739"/>
              <a:gd name="T5" fmla="*/ 2147483646 h 21600"/>
              <a:gd name="T6" fmla="*/ 2147483646 w 22739"/>
              <a:gd name="T7" fmla="*/ 2147483646 h 21600"/>
              <a:gd name="T8" fmla="*/ 2147483646 w 22739"/>
              <a:gd name="T9" fmla="*/ 2147483646 h 21600"/>
              <a:gd name="T10" fmla="*/ 2147483646 w 22739"/>
              <a:gd name="T11" fmla="*/ 2147483646 h 21600"/>
              <a:gd name="T12" fmla="*/ 2147483646 w 22739"/>
              <a:gd name="T13" fmla="*/ 0 h 21600"/>
              <a:gd name="T14" fmla="*/ 2147483646 w 22739"/>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685 w 22739"/>
              <a:gd name="T25" fmla="*/ 5400 h 21600"/>
              <a:gd name="T26" fmla="*/ 17054 w 22739"/>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39" h="21600">
                <a:moveTo>
                  <a:pt x="0" y="0"/>
                </a:moveTo>
                <a:lnTo>
                  <a:pt x="0" y="21600"/>
                </a:lnTo>
                <a:lnTo>
                  <a:pt x="22739" y="21600"/>
                </a:lnTo>
                <a:lnTo>
                  <a:pt x="22739" y="0"/>
                </a:lnTo>
                <a:lnTo>
                  <a:pt x="0" y="0"/>
                </a:lnTo>
                <a:close/>
                <a:moveTo>
                  <a:pt x="5400" y="5400"/>
                </a:moveTo>
                <a:lnTo>
                  <a:pt x="5400" y="16200"/>
                </a:lnTo>
                <a:lnTo>
                  <a:pt x="17339" y="16200"/>
                </a:lnTo>
                <a:lnTo>
                  <a:pt x="17339"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rPr>
              <a:t>миф                              ТРЕТИЙ:</a:t>
            </a:r>
          </a:p>
          <a:p>
            <a:pPr algn="ctr" eaLnBrk="1" hangingPunct="1">
              <a:spcBef>
                <a:spcPct val="0"/>
              </a:spcBef>
              <a:buFontTx/>
              <a:buNone/>
              <a:defRPr/>
            </a:pPr>
            <a:r>
              <a:rPr lang="ru-RU" altLang="ru-RU" sz="1100" b="1" i="1" dirty="0" smtClean="0">
                <a:solidFill>
                  <a:srgbClr val="FF3300"/>
                </a:solidFill>
              </a:rPr>
              <a:t>«КУРИТЬ МОДНО»</a:t>
            </a:r>
          </a:p>
          <a:p>
            <a:pPr algn="ctr" eaLnBrk="1" hangingPunct="1">
              <a:spcBef>
                <a:spcPct val="0"/>
              </a:spcBef>
              <a:buFontTx/>
              <a:buNone/>
              <a:defRPr/>
            </a:pPr>
            <a:endParaRPr lang="ru-RU" altLang="ru-RU" sz="4000" b="1" i="1" dirty="0" smtClean="0">
              <a:solidFill>
                <a:srgbClr val="FF3300"/>
              </a:solidFill>
            </a:endParaRPr>
          </a:p>
        </p:txBody>
      </p:sp>
      <p:sp>
        <p:nvSpPr>
          <p:cNvPr id="14" name="Cloud"/>
          <p:cNvSpPr>
            <a:spLocks noChangeAspect="1" noEditPoints="1" noChangeArrowheads="1"/>
          </p:cNvSpPr>
          <p:nvPr/>
        </p:nvSpPr>
        <p:spPr bwMode="auto">
          <a:xfrm>
            <a:off x="3786182" y="2000240"/>
            <a:ext cx="2676511" cy="1708991"/>
          </a:xfrm>
          <a:custGeom>
            <a:avLst/>
            <a:gdLst>
              <a:gd name="T0" fmla="*/ 3351118 w 21600"/>
              <a:gd name="T1" fmla="*/ 220236442 h 21600"/>
              <a:gd name="T2" fmla="*/ 540191574 w 21600"/>
              <a:gd name="T3" fmla="*/ 440003923 h 21600"/>
              <a:gd name="T4" fmla="*/ 1079482524 w 21600"/>
              <a:gd name="T5" fmla="*/ 220236442 h 21600"/>
              <a:gd name="T6" fmla="*/ 540191574 w 21600"/>
              <a:gd name="T7" fmla="*/ 2518446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ru-RU" altLang="ru-RU" sz="2400" b="1" dirty="0" smtClean="0">
              <a:solidFill>
                <a:srgbClr val="003399"/>
              </a:solidFill>
            </a:endParaRPr>
          </a:p>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МОДНО ВЫГЛЯДЕТЬ СПОРТИВНЫМ, СТРОЙНЫМ И НЕ КУРИТЬ.</a:t>
            </a:r>
          </a:p>
        </p:txBody>
      </p:sp>
      <p:sp>
        <p:nvSpPr>
          <p:cNvPr id="15" name="Cloud"/>
          <p:cNvSpPr>
            <a:spLocks noChangeAspect="1" noEditPoints="1" noChangeArrowheads="1"/>
          </p:cNvSpPr>
          <p:nvPr/>
        </p:nvSpPr>
        <p:spPr bwMode="auto">
          <a:xfrm>
            <a:off x="6715140" y="285728"/>
            <a:ext cx="1928794" cy="2428892"/>
          </a:xfrm>
          <a:custGeom>
            <a:avLst/>
            <a:gdLst>
              <a:gd name="T0" fmla="*/ 5013620 w 21600"/>
              <a:gd name="T1" fmla="*/ 340234397 h 21600"/>
              <a:gd name="T2" fmla="*/ 808158476 w 21600"/>
              <a:gd name="T3" fmla="*/ 679744097 h 21600"/>
              <a:gd name="T4" fmla="*/ 1614969719 w 21600"/>
              <a:gd name="T5" fmla="*/ 340234397 h 21600"/>
              <a:gd name="T6" fmla="*/ 808158476 w 21600"/>
              <a:gd name="T7" fmla="*/ 3890645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000" b="1" dirty="0" smtClean="0">
                <a:solidFill>
                  <a:srgbClr val="003399"/>
                </a:solidFill>
                <a:latin typeface="Times New Roman" pitchFamily="18" charset="0"/>
                <a:cs typeface="Times New Roman" pitchFamily="18" charset="0"/>
              </a:rPr>
              <a:t>Некоторые зарубежные фирмы за одну и ту же работу курильщикам устанавливают заработную плату на </a:t>
            </a:r>
            <a:r>
              <a:rPr lang="ru-RU" altLang="ru-RU" sz="1000" b="1" dirty="0" smtClean="0">
                <a:solidFill>
                  <a:srgbClr val="993300"/>
                </a:solidFill>
                <a:latin typeface="Times New Roman" pitchFamily="18" charset="0"/>
                <a:cs typeface="Times New Roman" pitchFamily="18" charset="0"/>
              </a:rPr>
              <a:t>10 – 20% ниже</a:t>
            </a:r>
            <a:r>
              <a:rPr lang="ru-RU" altLang="ru-RU" sz="1000" b="1" dirty="0" smtClean="0">
                <a:solidFill>
                  <a:srgbClr val="003399"/>
                </a:solidFill>
                <a:latin typeface="Times New Roman" pitchFamily="18" charset="0"/>
                <a:cs typeface="Times New Roman" pitchFamily="18" charset="0"/>
              </a:rPr>
              <a:t>, чем некурящим</a:t>
            </a:r>
            <a:r>
              <a:rPr lang="ru-RU" altLang="ru-RU" sz="1100" b="1" dirty="0" smtClean="0">
                <a:solidFill>
                  <a:srgbClr val="003399"/>
                </a:solidFill>
                <a:latin typeface="Times New Roman" pitchFamily="18" charset="0"/>
                <a:cs typeface="Times New Roman" pitchFamily="18" charset="0"/>
              </a:rPr>
              <a:t>.</a:t>
            </a:r>
          </a:p>
        </p:txBody>
      </p:sp>
      <p:sp>
        <p:nvSpPr>
          <p:cNvPr id="16" name="AutoShape 3"/>
          <p:cNvSpPr>
            <a:spLocks noChangeArrowheads="1"/>
          </p:cNvSpPr>
          <p:nvPr/>
        </p:nvSpPr>
        <p:spPr bwMode="auto">
          <a:xfrm>
            <a:off x="4357686" y="3929066"/>
            <a:ext cx="3429024" cy="2711444"/>
          </a:xfrm>
          <a:custGeom>
            <a:avLst/>
            <a:gdLst>
              <a:gd name="T0" fmla="*/ 0 w 27581"/>
              <a:gd name="T1" fmla="*/ 2147483646 h 21600"/>
              <a:gd name="T2" fmla="*/ 2147483646 w 27581"/>
              <a:gd name="T3" fmla="*/ 2147483646 h 21600"/>
              <a:gd name="T4" fmla="*/ 2147483646 w 27581"/>
              <a:gd name="T5" fmla="*/ 2147483646 h 21600"/>
              <a:gd name="T6" fmla="*/ 2147483646 w 27581"/>
              <a:gd name="T7" fmla="*/ 2147483646 h 21600"/>
              <a:gd name="T8" fmla="*/ 2147483646 w 27581"/>
              <a:gd name="T9" fmla="*/ 2147483646 h 21600"/>
              <a:gd name="T10" fmla="*/ 2147483646 w 27581"/>
              <a:gd name="T11" fmla="*/ 2147483646 h 21600"/>
              <a:gd name="T12" fmla="*/ 2147483646 w 27581"/>
              <a:gd name="T13" fmla="*/ 0 h 21600"/>
              <a:gd name="T14" fmla="*/ 2147483646 w 27581"/>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6895 w 27581"/>
              <a:gd name="T25" fmla="*/ 5400 h 21600"/>
              <a:gd name="T26" fmla="*/ 20686 w 27581"/>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81" h="21600">
                <a:moveTo>
                  <a:pt x="0" y="0"/>
                </a:moveTo>
                <a:lnTo>
                  <a:pt x="0" y="21600"/>
                </a:lnTo>
                <a:lnTo>
                  <a:pt x="27581" y="21600"/>
                </a:lnTo>
                <a:lnTo>
                  <a:pt x="27581" y="0"/>
                </a:lnTo>
                <a:lnTo>
                  <a:pt x="0" y="0"/>
                </a:lnTo>
                <a:close/>
                <a:moveTo>
                  <a:pt x="5400" y="5400"/>
                </a:moveTo>
                <a:lnTo>
                  <a:pt x="5400" y="16200"/>
                </a:lnTo>
                <a:lnTo>
                  <a:pt x="22181" y="16200"/>
                </a:lnTo>
                <a:lnTo>
                  <a:pt x="22181"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миф                              ЧЕТВЕРТЫЙ:</a:t>
            </a:r>
          </a:p>
          <a:p>
            <a:pPr algn="ctr" eaLnBrk="1" hangingPunct="1">
              <a:spcBef>
                <a:spcPct val="0"/>
              </a:spcBef>
              <a:buFontTx/>
              <a:buNone/>
              <a:defRPr/>
            </a:pPr>
            <a:r>
              <a:rPr lang="ru-RU" altLang="ru-RU" sz="1100" b="1" i="1" dirty="0" smtClean="0">
                <a:solidFill>
                  <a:srgbClr val="FF3300"/>
                </a:solidFill>
                <a:latin typeface="Times New Roman" pitchFamily="18" charset="0"/>
                <a:cs typeface="Times New Roman" pitchFamily="18" charset="0"/>
              </a:rPr>
              <a:t>«Курение  ПОМОГАЕТ СОСРЕДОТОЧИТЬСЯ И ЛУЧШЕ</a:t>
            </a:r>
            <a:r>
              <a:rPr lang="en-US" altLang="ru-RU" sz="1100" b="1" i="1" dirty="0" smtClean="0">
                <a:solidFill>
                  <a:srgbClr val="FF3300"/>
                </a:solidFill>
                <a:latin typeface="Times New Roman" pitchFamily="18" charset="0"/>
                <a:cs typeface="Times New Roman" pitchFamily="18" charset="0"/>
              </a:rPr>
              <a:t> </a:t>
            </a:r>
            <a:r>
              <a:rPr lang="ru-RU" altLang="ru-RU" sz="1100" b="1" i="1" dirty="0" smtClean="0">
                <a:solidFill>
                  <a:srgbClr val="FF3300"/>
                </a:solidFill>
                <a:latin typeface="Times New Roman" pitchFamily="18" charset="0"/>
                <a:cs typeface="Times New Roman" pitchFamily="18" charset="0"/>
              </a:rPr>
              <a:t>РАБОТАТЬ»</a:t>
            </a:r>
          </a:p>
          <a:p>
            <a:pPr algn="ctr" eaLnBrk="1" hangingPunct="1">
              <a:spcBef>
                <a:spcPct val="0"/>
              </a:spcBef>
              <a:buFontTx/>
              <a:buNone/>
              <a:defRPr/>
            </a:pPr>
            <a:endParaRPr lang="ru-RU" altLang="ru-RU" b="1" i="1" dirty="0" smtClean="0">
              <a:solidFill>
                <a:srgbClr val="FF3300"/>
              </a:solidFill>
            </a:endParaRPr>
          </a:p>
        </p:txBody>
      </p:sp>
      <p:sp>
        <p:nvSpPr>
          <p:cNvPr id="17" name="Cloud"/>
          <p:cNvSpPr>
            <a:spLocks noChangeAspect="1" noEditPoints="1" noChangeArrowheads="1"/>
          </p:cNvSpPr>
          <p:nvPr/>
        </p:nvSpPr>
        <p:spPr bwMode="auto">
          <a:xfrm>
            <a:off x="2285984" y="4071942"/>
            <a:ext cx="2624667" cy="2143140"/>
          </a:xfrm>
          <a:custGeom>
            <a:avLst/>
            <a:gdLst>
              <a:gd name="T0" fmla="*/ 4193488 w 21600"/>
              <a:gd name="T1" fmla="*/ 491629553 h 21600"/>
              <a:gd name="T2" fmla="*/ 675962843 w 21600"/>
              <a:gd name="T3" fmla="*/ 982211949 h 21600"/>
              <a:gd name="T4" fmla="*/ 1350799134 w 21600"/>
              <a:gd name="T5" fmla="*/ 491629553 h 21600"/>
              <a:gd name="T6" fmla="*/ 675962843 w 21600"/>
              <a:gd name="T7" fmla="*/ 5621873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2000" b="1" dirty="0" smtClean="0">
                <a:solidFill>
                  <a:srgbClr val="003399"/>
                </a:solidFill>
              </a:rPr>
              <a:t> </a:t>
            </a:r>
            <a:r>
              <a:rPr lang="ru-RU" altLang="ru-RU" sz="1100" b="1" dirty="0" smtClean="0">
                <a:solidFill>
                  <a:srgbClr val="993300"/>
                </a:solidFill>
                <a:latin typeface="Times New Roman" pitchFamily="18" charset="0"/>
                <a:cs typeface="Times New Roman" pitchFamily="18" charset="0"/>
              </a:rPr>
              <a:t>Это ошибка!</a:t>
            </a:r>
            <a:r>
              <a:rPr lang="ru-RU" altLang="ru-RU" sz="1100" b="1" dirty="0" smtClean="0">
                <a:solidFill>
                  <a:srgbClr val="003399"/>
                </a:solidFill>
                <a:latin typeface="Times New Roman" pitchFamily="18" charset="0"/>
                <a:cs typeface="Times New Roman" pitchFamily="18" charset="0"/>
              </a:rPr>
              <a:t> Курильщик без привычной сигареты становится нервозным, рассеянным, легко отвлекается. Мысль у него одна: </a:t>
            </a:r>
            <a:r>
              <a:rPr lang="ru-RU" altLang="ru-RU" sz="1100" b="1" dirty="0" smtClean="0">
                <a:solidFill>
                  <a:srgbClr val="993300"/>
                </a:solidFill>
                <a:latin typeface="Times New Roman" pitchFamily="18" charset="0"/>
                <a:cs typeface="Times New Roman" pitchFamily="18" charset="0"/>
              </a:rPr>
              <a:t>«скорее бы затянуться!».</a:t>
            </a:r>
          </a:p>
        </p:txBody>
      </p:sp>
      <p:sp>
        <p:nvSpPr>
          <p:cNvPr id="18" name="filecab3"/>
          <p:cNvSpPr>
            <a:spLocks noEditPoints="1" noChangeArrowheads="1"/>
          </p:cNvSpPr>
          <p:nvPr/>
        </p:nvSpPr>
        <p:spPr bwMode="auto">
          <a:xfrm>
            <a:off x="5072066" y="4071942"/>
            <a:ext cx="1857388" cy="428604"/>
          </a:xfrm>
          <a:custGeom>
            <a:avLst/>
            <a:gdLst>
              <a:gd name="T0" fmla="*/ 2147483646 w 21600"/>
              <a:gd name="T1" fmla="*/ 0 h 21600"/>
              <a:gd name="T2" fmla="*/ 0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8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eaLnBrk="1" hangingPunct="1"/>
            <a:r>
              <a:rPr lang="ru-RU" altLang="ru-RU" sz="1100" b="1" dirty="0">
                <a:solidFill>
                  <a:srgbClr val="993300"/>
                </a:solidFill>
                <a:latin typeface="Times New Roman" pitchFamily="18" charset="0"/>
                <a:cs typeface="Times New Roman" pitchFamily="18" charset="0"/>
              </a:rPr>
              <a:t>Это тоже заблуждение!</a:t>
            </a:r>
          </a:p>
        </p:txBody>
      </p:sp>
      <p:sp>
        <p:nvSpPr>
          <p:cNvPr id="19" name="Cloud"/>
          <p:cNvSpPr>
            <a:spLocks noChangeAspect="1" noEditPoints="1" noChangeArrowheads="1"/>
          </p:cNvSpPr>
          <p:nvPr/>
        </p:nvSpPr>
        <p:spPr bwMode="auto">
          <a:xfrm>
            <a:off x="6786578" y="4500570"/>
            <a:ext cx="2357422" cy="2357430"/>
          </a:xfrm>
          <a:custGeom>
            <a:avLst/>
            <a:gdLst>
              <a:gd name="T0" fmla="*/ 5355881 w 21600"/>
              <a:gd name="T1" fmla="*/ 670414190 h 21600"/>
              <a:gd name="T2" fmla="*/ 863352245 w 21600"/>
              <a:gd name="T3" fmla="*/ 1339400506 h 21600"/>
              <a:gd name="T4" fmla="*/ 1725265643 w 21600"/>
              <a:gd name="T5" fmla="*/ 670414190 h 21600"/>
              <a:gd name="T6" fmla="*/ 863352245 w 21600"/>
              <a:gd name="T7" fmla="*/ 7666299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Курение сужает сосуды головного мозга, уменьшается поступление кислорода и питательных веществ.</a:t>
            </a:r>
          </a:p>
          <a:p>
            <a:pPr algn="ctr" eaLnBrk="1" hangingPunct="1">
              <a:spcBef>
                <a:spcPct val="0"/>
              </a:spcBef>
              <a:buFontTx/>
              <a:buNone/>
              <a:defRPr/>
            </a:pPr>
            <a:r>
              <a:rPr lang="ru-RU" altLang="ru-RU" sz="800" b="1" dirty="0" smtClean="0">
                <a:solidFill>
                  <a:srgbClr val="003399"/>
                </a:solidFill>
                <a:latin typeface="Times New Roman" pitchFamily="18" charset="0"/>
                <a:cs typeface="Times New Roman" pitchFamily="18" charset="0"/>
              </a:rPr>
              <a:t>УМСТВЕННАЯ </a:t>
            </a:r>
            <a:r>
              <a:rPr lang="ru-RU" altLang="ru-RU" sz="800" b="1" dirty="0" smtClean="0">
                <a:solidFill>
                  <a:srgbClr val="003399"/>
                </a:solidFill>
                <a:latin typeface="Times New Roman" pitchFamily="18" charset="0"/>
                <a:cs typeface="Times New Roman" pitchFamily="18" charset="0"/>
              </a:rPr>
              <a:t>РАБОТОСПОСОБНОСТЬ СНИЖАЕТСЯ</a:t>
            </a:r>
            <a:r>
              <a:rPr lang="ru-RU" altLang="ru-RU" sz="1100" b="1" dirty="0" smtClean="0">
                <a:solidFill>
                  <a:srgbClr val="003399"/>
                </a:solidFill>
                <a:latin typeface="Times New Roman" pitchFamily="18" charset="0"/>
                <a:cs typeface="Times New Roman" pitchFamily="18" charset="0"/>
              </a:rPr>
              <a:t>.</a:t>
            </a:r>
          </a:p>
        </p:txBody>
      </p:sp>
      <p:pic>
        <p:nvPicPr>
          <p:cNvPr id="20" name="Picture 4" descr="j0205365"/>
          <p:cNvPicPr>
            <a:picLocks noChangeAspect="1" noChangeArrowheads="1" noCrop="1"/>
          </p:cNvPicPr>
          <p:nvPr/>
        </p:nvPicPr>
        <p:blipFill>
          <a:blip r:embed="rId3"/>
          <a:srcRect/>
          <a:stretch>
            <a:fillRect/>
          </a:stretch>
        </p:blipFill>
        <p:spPr bwMode="auto">
          <a:xfrm>
            <a:off x="142844" y="3071810"/>
            <a:ext cx="1095375"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AutoShape 3"/>
          <p:cNvSpPr>
            <a:spLocks noChangeArrowheads="1"/>
          </p:cNvSpPr>
          <p:nvPr/>
        </p:nvSpPr>
        <p:spPr bwMode="auto">
          <a:xfrm>
            <a:off x="285720" y="214290"/>
            <a:ext cx="2428892" cy="2714644"/>
          </a:xfrm>
          <a:custGeom>
            <a:avLst/>
            <a:gdLst>
              <a:gd name="T0" fmla="*/ 0 w 22739"/>
              <a:gd name="T1" fmla="*/ 2147483646 h 21600"/>
              <a:gd name="T2" fmla="*/ 2147483646 w 22739"/>
              <a:gd name="T3" fmla="*/ 2147483646 h 21600"/>
              <a:gd name="T4" fmla="*/ 2147483646 w 22739"/>
              <a:gd name="T5" fmla="*/ 2147483646 h 21600"/>
              <a:gd name="T6" fmla="*/ 2147483646 w 22739"/>
              <a:gd name="T7" fmla="*/ 2147483646 h 21600"/>
              <a:gd name="T8" fmla="*/ 2147483646 w 22739"/>
              <a:gd name="T9" fmla="*/ 2147483646 h 21600"/>
              <a:gd name="T10" fmla="*/ 2147483646 w 22739"/>
              <a:gd name="T11" fmla="*/ 2147483646 h 21600"/>
              <a:gd name="T12" fmla="*/ 2147483646 w 22739"/>
              <a:gd name="T13" fmla="*/ 0 h 21600"/>
              <a:gd name="T14" fmla="*/ 2147483646 w 22739"/>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685 w 22739"/>
              <a:gd name="T25" fmla="*/ 5400 h 21600"/>
              <a:gd name="T26" fmla="*/ 17054 w 22739"/>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39" h="21600">
                <a:moveTo>
                  <a:pt x="0" y="0"/>
                </a:moveTo>
                <a:lnTo>
                  <a:pt x="0" y="21600"/>
                </a:lnTo>
                <a:lnTo>
                  <a:pt x="22739" y="21600"/>
                </a:lnTo>
                <a:lnTo>
                  <a:pt x="22739" y="0"/>
                </a:lnTo>
                <a:lnTo>
                  <a:pt x="0" y="0"/>
                </a:lnTo>
                <a:close/>
                <a:moveTo>
                  <a:pt x="5400" y="5400"/>
                </a:moveTo>
                <a:lnTo>
                  <a:pt x="5400" y="16200"/>
                </a:lnTo>
                <a:lnTo>
                  <a:pt x="17339" y="16200"/>
                </a:lnTo>
                <a:lnTo>
                  <a:pt x="17339"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200" b="1" dirty="0" smtClean="0">
                <a:solidFill>
                  <a:schemeClr val="tx2"/>
                </a:solidFill>
                <a:latin typeface="Times New Roman" pitchFamily="18" charset="0"/>
                <a:cs typeface="Times New Roman" pitchFamily="18" charset="0"/>
              </a:rPr>
              <a:t>миф                              ПЯТЫЙ:</a:t>
            </a:r>
          </a:p>
          <a:p>
            <a:pPr algn="ctr" eaLnBrk="1" hangingPunct="1">
              <a:spcBef>
                <a:spcPct val="0"/>
              </a:spcBef>
              <a:buFontTx/>
              <a:buNone/>
              <a:defRPr/>
            </a:pPr>
            <a:r>
              <a:rPr lang="ru-RU" altLang="ru-RU" sz="1200" b="1" i="1" dirty="0" smtClean="0">
                <a:solidFill>
                  <a:srgbClr val="FF3300"/>
                </a:solidFill>
                <a:latin typeface="Times New Roman" pitchFamily="18" charset="0"/>
                <a:cs typeface="Times New Roman" pitchFamily="18" charset="0"/>
              </a:rPr>
              <a:t>«Курение не так  вредно, как говорят</a:t>
            </a:r>
            <a:r>
              <a:rPr lang="ru-RU" altLang="ru-RU" sz="1100" b="1" i="1" dirty="0" smtClean="0">
                <a:solidFill>
                  <a:srgbClr val="FF3300"/>
                </a:solidFill>
                <a:latin typeface="Times New Roman" pitchFamily="18" charset="0"/>
                <a:cs typeface="Times New Roman" pitchFamily="18" charset="0"/>
              </a:rPr>
              <a:t>»</a:t>
            </a:r>
          </a:p>
          <a:p>
            <a:pPr algn="ctr" eaLnBrk="1" hangingPunct="1">
              <a:spcBef>
                <a:spcPct val="0"/>
              </a:spcBef>
              <a:buFontTx/>
              <a:buNone/>
              <a:defRPr/>
            </a:pPr>
            <a:endParaRPr lang="ru-RU" altLang="ru-RU" sz="1100" b="1" i="1" dirty="0" smtClean="0">
              <a:solidFill>
                <a:srgbClr val="FF3300"/>
              </a:solidFill>
              <a:latin typeface="Times New Roman" pitchFamily="18" charset="0"/>
              <a:cs typeface="Times New Roman" pitchFamily="18" charset="0"/>
            </a:endParaRPr>
          </a:p>
        </p:txBody>
      </p:sp>
      <p:sp>
        <p:nvSpPr>
          <p:cNvPr id="12" name="Прямоугольник 11"/>
          <p:cNvSpPr/>
          <p:nvPr/>
        </p:nvSpPr>
        <p:spPr>
          <a:xfrm>
            <a:off x="2357422" y="2786058"/>
            <a:ext cx="3071818" cy="261610"/>
          </a:xfrm>
          <a:prstGeom prst="rect">
            <a:avLst/>
          </a:prstGeom>
        </p:spPr>
        <p:txBody>
          <a:bodyPr wrap="square">
            <a:spAutoFit/>
          </a:bodyPr>
          <a:lstStyle/>
          <a:p>
            <a:pPr>
              <a:defRPr/>
            </a:pPr>
            <a:endParaRPr lang="ru-RU" altLang="ru-RU" sz="1100" b="1" dirty="0" smtClean="0">
              <a:solidFill>
                <a:schemeClr val="tx2">
                  <a:lumMod val="50000"/>
                </a:schemeClr>
              </a:solidFill>
              <a:latin typeface="Times New Roman" pitchFamily="18" charset="0"/>
              <a:cs typeface="Times New Roman" pitchFamily="18" charset="0"/>
            </a:endParaRPr>
          </a:p>
        </p:txBody>
      </p:sp>
      <p:sp>
        <p:nvSpPr>
          <p:cNvPr id="14" name="AutoShape 3"/>
          <p:cNvSpPr>
            <a:spLocks noChangeArrowheads="1"/>
          </p:cNvSpPr>
          <p:nvPr/>
        </p:nvSpPr>
        <p:spPr bwMode="auto">
          <a:xfrm>
            <a:off x="214282" y="3500438"/>
            <a:ext cx="2536819" cy="3028951"/>
          </a:xfrm>
          <a:custGeom>
            <a:avLst/>
            <a:gdLst>
              <a:gd name="T0" fmla="*/ 0 w 23252"/>
              <a:gd name="T1" fmla="*/ 2147483646 h 21600"/>
              <a:gd name="T2" fmla="*/ 2147483646 w 23252"/>
              <a:gd name="T3" fmla="*/ 2147483646 h 21600"/>
              <a:gd name="T4" fmla="*/ 2147483646 w 23252"/>
              <a:gd name="T5" fmla="*/ 2147483646 h 21600"/>
              <a:gd name="T6" fmla="*/ 2147483646 w 23252"/>
              <a:gd name="T7" fmla="*/ 2147483646 h 21600"/>
              <a:gd name="T8" fmla="*/ 2147483646 w 23252"/>
              <a:gd name="T9" fmla="*/ 2147483646 h 21600"/>
              <a:gd name="T10" fmla="*/ 2147483646 w 23252"/>
              <a:gd name="T11" fmla="*/ 2147483646 h 21600"/>
              <a:gd name="T12" fmla="*/ 2147483646 w 23252"/>
              <a:gd name="T13" fmla="*/ 0 h 21600"/>
              <a:gd name="T14" fmla="*/ 2147483646 w 23252"/>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813 w 23252"/>
              <a:gd name="T25" fmla="*/ 5400 h 21600"/>
              <a:gd name="T26" fmla="*/ 17439 w 23252"/>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52" h="21600">
                <a:moveTo>
                  <a:pt x="0" y="0"/>
                </a:moveTo>
                <a:lnTo>
                  <a:pt x="0" y="21600"/>
                </a:lnTo>
                <a:lnTo>
                  <a:pt x="23252" y="21600"/>
                </a:lnTo>
                <a:lnTo>
                  <a:pt x="23252" y="0"/>
                </a:lnTo>
                <a:lnTo>
                  <a:pt x="0" y="0"/>
                </a:lnTo>
                <a:close/>
                <a:moveTo>
                  <a:pt x="5400" y="5400"/>
                </a:moveTo>
                <a:lnTo>
                  <a:pt x="5400" y="16200"/>
                </a:lnTo>
                <a:lnTo>
                  <a:pt x="17852" y="16200"/>
                </a:lnTo>
                <a:lnTo>
                  <a:pt x="17852"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миф                            </a:t>
            </a:r>
            <a:r>
              <a:rPr lang="ru-RU" altLang="ru-RU" sz="1100" b="1" dirty="0" smtClean="0">
                <a:solidFill>
                  <a:schemeClr val="tx2"/>
                </a:solidFill>
                <a:latin typeface="Times New Roman" pitchFamily="18" charset="0"/>
                <a:cs typeface="Times New Roman" pitchFamily="18" charset="0"/>
              </a:rPr>
              <a:t>ШЕСТОЙ</a:t>
            </a:r>
            <a:r>
              <a:rPr lang="ru-RU" altLang="ru-RU" sz="1100" b="1" dirty="0" smtClean="0">
                <a:solidFill>
                  <a:srgbClr val="003399"/>
                </a:solidFill>
                <a:latin typeface="Times New Roman" pitchFamily="18" charset="0"/>
                <a:cs typeface="Times New Roman" pitchFamily="18" charset="0"/>
              </a:rPr>
              <a:t>:</a:t>
            </a:r>
          </a:p>
          <a:p>
            <a:pPr algn="ctr" eaLnBrk="1" hangingPunct="1">
              <a:spcBef>
                <a:spcPct val="0"/>
              </a:spcBef>
              <a:buFontTx/>
              <a:buNone/>
              <a:defRPr/>
            </a:pPr>
            <a:r>
              <a:rPr lang="ru-RU" altLang="ru-RU" sz="1100" b="1" i="1" dirty="0" smtClean="0">
                <a:solidFill>
                  <a:srgbClr val="FF3300"/>
                </a:solidFill>
                <a:latin typeface="Times New Roman" pitchFamily="18" charset="0"/>
                <a:cs typeface="Times New Roman" pitchFamily="18" charset="0"/>
              </a:rPr>
              <a:t>«Я всегда могу бросить курить!»</a:t>
            </a:r>
          </a:p>
          <a:p>
            <a:pPr algn="ctr" eaLnBrk="1" hangingPunct="1">
              <a:spcBef>
                <a:spcPct val="0"/>
              </a:spcBef>
              <a:buFontTx/>
              <a:buNone/>
              <a:defRPr/>
            </a:pPr>
            <a:endParaRPr lang="ru-RU" altLang="ru-RU" sz="2800" b="1" i="1" dirty="0" smtClean="0">
              <a:solidFill>
                <a:srgbClr val="FF3300"/>
              </a:solidFill>
            </a:endParaRPr>
          </a:p>
        </p:txBody>
      </p:sp>
      <p:sp>
        <p:nvSpPr>
          <p:cNvPr id="15" name="Cloud"/>
          <p:cNvSpPr>
            <a:spLocks noChangeAspect="1" noEditPoints="1" noChangeArrowheads="1"/>
          </p:cNvSpPr>
          <p:nvPr/>
        </p:nvSpPr>
        <p:spPr bwMode="auto">
          <a:xfrm>
            <a:off x="714348" y="1857364"/>
            <a:ext cx="2714644" cy="1782760"/>
          </a:xfrm>
          <a:custGeom>
            <a:avLst/>
            <a:gdLst>
              <a:gd name="T0" fmla="*/ 3903013 w 21600"/>
              <a:gd name="T1" fmla="*/ 235218317 h 21600"/>
              <a:gd name="T2" fmla="*/ 629143940 w 21600"/>
              <a:gd name="T3" fmla="*/ 469935752 h 21600"/>
              <a:gd name="T4" fmla="*/ 1257239418 w 21600"/>
              <a:gd name="T5" fmla="*/ 235218317 h 21600"/>
              <a:gd name="T6" fmla="*/ 629143940 w 21600"/>
              <a:gd name="T7" fmla="*/ 268976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ru-RU" altLang="ru-RU" sz="1100" b="1" dirty="0" smtClean="0">
                <a:solidFill>
                  <a:srgbClr val="002060"/>
                </a:solidFill>
                <a:latin typeface="Times New Roman" pitchFamily="18" charset="0"/>
                <a:cs typeface="Times New Roman" pitchFamily="18" charset="0"/>
              </a:rPr>
              <a:t>Курение – главный фактор риска заболевания лёгких и </a:t>
            </a:r>
            <a:r>
              <a:rPr lang="ru-RU" altLang="ru-RU" sz="1100" b="1" dirty="0" err="1" smtClean="0">
                <a:solidFill>
                  <a:srgbClr val="002060"/>
                </a:solidFill>
                <a:latin typeface="Times New Roman" pitchFamily="18" charset="0"/>
                <a:cs typeface="Times New Roman" pitchFamily="18" charset="0"/>
              </a:rPr>
              <a:t>сердечно-сосудистой</a:t>
            </a:r>
            <a:r>
              <a:rPr lang="ru-RU" altLang="ru-RU" sz="1100" b="1" dirty="0" smtClean="0">
                <a:solidFill>
                  <a:srgbClr val="002060"/>
                </a:solidFill>
                <a:latin typeface="Times New Roman" pitchFamily="18" charset="0"/>
                <a:cs typeface="Times New Roman" pitchFamily="18" charset="0"/>
              </a:rPr>
              <a:t> системы.</a:t>
            </a:r>
          </a:p>
          <a:p>
            <a:pPr algn="ctr">
              <a:buNone/>
              <a:defRPr/>
            </a:pPr>
            <a:r>
              <a:rPr lang="ru-RU" altLang="ru-RU" sz="1100" b="1" dirty="0" smtClean="0">
                <a:solidFill>
                  <a:srgbClr val="002060"/>
                </a:solidFill>
                <a:latin typeface="Times New Roman" pitchFamily="18" charset="0"/>
                <a:cs typeface="Times New Roman" pitchFamily="18" charset="0"/>
              </a:rPr>
              <a:t>90% больных раком лёгких курили.</a:t>
            </a:r>
            <a:endParaRPr lang="ru-RU" altLang="ru-RU" sz="1100" b="1" dirty="0" smtClean="0">
              <a:solidFill>
                <a:srgbClr val="002060"/>
              </a:solidFill>
              <a:latin typeface="Times New Roman" pitchFamily="18" charset="0"/>
              <a:cs typeface="Times New Roman" pitchFamily="18" charset="0"/>
            </a:endParaRPr>
          </a:p>
        </p:txBody>
      </p:sp>
      <p:sp>
        <p:nvSpPr>
          <p:cNvPr id="17" name="Cloud"/>
          <p:cNvSpPr>
            <a:spLocks noChangeAspect="1" noEditPoints="1" noChangeArrowheads="1"/>
          </p:cNvSpPr>
          <p:nvPr/>
        </p:nvSpPr>
        <p:spPr bwMode="auto">
          <a:xfrm>
            <a:off x="0" y="5296133"/>
            <a:ext cx="2555267" cy="1561867"/>
          </a:xfrm>
          <a:custGeom>
            <a:avLst/>
            <a:gdLst>
              <a:gd name="T0" fmla="*/ 4726836 w 21600"/>
              <a:gd name="T1" fmla="*/ 284665708 h 21600"/>
              <a:gd name="T2" fmla="*/ 761938806 w 21600"/>
              <a:gd name="T3" fmla="*/ 568725033 h 21600"/>
              <a:gd name="T4" fmla="*/ 1522607455 w 21600"/>
              <a:gd name="T5" fmla="*/ 284665708 h 21600"/>
              <a:gd name="T6" fmla="*/ 761938806 w 21600"/>
              <a:gd name="T7" fmla="*/ 3255207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ru-RU" altLang="ru-RU" sz="1100" b="1" dirty="0" smtClean="0">
              <a:solidFill>
                <a:srgbClr val="003399"/>
              </a:solidFill>
              <a:latin typeface="Times New Roman" pitchFamily="18" charset="0"/>
              <a:cs typeface="Times New Roman" pitchFamily="18" charset="0"/>
            </a:endParaRPr>
          </a:p>
        </p:txBody>
      </p:sp>
      <p:sp>
        <p:nvSpPr>
          <p:cNvPr id="18" name="Text Box 7"/>
          <p:cNvSpPr txBox="1">
            <a:spLocks noChangeArrowheads="1"/>
          </p:cNvSpPr>
          <p:nvPr/>
        </p:nvSpPr>
        <p:spPr bwMode="auto">
          <a:xfrm>
            <a:off x="1" y="5857892"/>
            <a:ext cx="2357422" cy="553998"/>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buSzPct val="70000"/>
              <a:buFont typeface="Wingdings" panose="05000000000000000000" pitchFamily="2" charset="2"/>
              <a:buNone/>
              <a:defRPr/>
            </a:pPr>
            <a:r>
              <a:rPr lang="ru-RU" altLang="ru-RU" sz="1000" b="1" dirty="0" smtClean="0">
                <a:solidFill>
                  <a:srgbClr val="002060"/>
                </a:solidFill>
                <a:latin typeface="Times New Roman" pitchFamily="18" charset="0"/>
                <a:cs typeface="Times New Roman" pitchFamily="18" charset="0"/>
              </a:rPr>
              <a:t>Большинство курильщиков БЕЗУСПЕШНО стараются БРОСИТЬ КУРИТЬ. </a:t>
            </a:r>
          </a:p>
        </p:txBody>
      </p:sp>
      <p:sp>
        <p:nvSpPr>
          <p:cNvPr id="19" name="AutoShape 3"/>
          <p:cNvSpPr>
            <a:spLocks noChangeArrowheads="1"/>
          </p:cNvSpPr>
          <p:nvPr/>
        </p:nvSpPr>
        <p:spPr bwMode="auto">
          <a:xfrm>
            <a:off x="4214810" y="1500174"/>
            <a:ext cx="2513004" cy="3500463"/>
          </a:xfrm>
          <a:custGeom>
            <a:avLst/>
            <a:gdLst>
              <a:gd name="T0" fmla="*/ 0 w 23252"/>
              <a:gd name="T1" fmla="*/ 2147483646 h 21600"/>
              <a:gd name="T2" fmla="*/ 2147483646 w 23252"/>
              <a:gd name="T3" fmla="*/ 2147483646 h 21600"/>
              <a:gd name="T4" fmla="*/ 2147483646 w 23252"/>
              <a:gd name="T5" fmla="*/ 2147483646 h 21600"/>
              <a:gd name="T6" fmla="*/ 2147483646 w 23252"/>
              <a:gd name="T7" fmla="*/ 2147483646 h 21600"/>
              <a:gd name="T8" fmla="*/ 2147483646 w 23252"/>
              <a:gd name="T9" fmla="*/ 2147483646 h 21600"/>
              <a:gd name="T10" fmla="*/ 2147483646 w 23252"/>
              <a:gd name="T11" fmla="*/ 2147483646 h 21600"/>
              <a:gd name="T12" fmla="*/ 2147483646 w 23252"/>
              <a:gd name="T13" fmla="*/ 0 h 21600"/>
              <a:gd name="T14" fmla="*/ 2147483646 w 23252"/>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813 w 23252"/>
              <a:gd name="T25" fmla="*/ 5400 h 21600"/>
              <a:gd name="T26" fmla="*/ 17439 w 23252"/>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52" h="21600">
                <a:moveTo>
                  <a:pt x="0" y="0"/>
                </a:moveTo>
                <a:lnTo>
                  <a:pt x="0" y="21600"/>
                </a:lnTo>
                <a:lnTo>
                  <a:pt x="23252" y="21600"/>
                </a:lnTo>
                <a:lnTo>
                  <a:pt x="23252" y="0"/>
                </a:lnTo>
                <a:lnTo>
                  <a:pt x="0" y="0"/>
                </a:lnTo>
                <a:close/>
                <a:moveTo>
                  <a:pt x="5400" y="5400"/>
                </a:moveTo>
                <a:lnTo>
                  <a:pt x="5400" y="16200"/>
                </a:lnTo>
                <a:lnTo>
                  <a:pt x="17852" y="16200"/>
                </a:lnTo>
                <a:lnTo>
                  <a:pt x="17852" y="5400"/>
                </a:lnTo>
                <a:lnTo>
                  <a:pt x="5400" y="5400"/>
                </a:lnTo>
                <a:close/>
              </a:path>
            </a:pathLst>
          </a:custGeom>
          <a:solidFill>
            <a:schemeClr val="bg1">
              <a:lumMod val="95000"/>
            </a:schemeClr>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D8ECB3"/>
            </a:extrusionClr>
            <a:contourClr>
              <a:srgbClr val="D8ECB3"/>
            </a:contourClr>
          </a:sp3d>
        </p:spPr>
        <p:txBody>
          <a:bodyP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chemeClr val="tx2"/>
                </a:solidFill>
                <a:latin typeface="Times New Roman" pitchFamily="18" charset="0"/>
                <a:cs typeface="Times New Roman" pitchFamily="18" charset="0"/>
              </a:rPr>
              <a:t>миф                            </a:t>
            </a:r>
            <a:r>
              <a:rPr lang="ru-RU" altLang="ru-RU" sz="1100" b="1" dirty="0" smtClean="0">
                <a:solidFill>
                  <a:schemeClr val="tx2"/>
                </a:solidFill>
                <a:latin typeface="Times New Roman" pitchFamily="18" charset="0"/>
                <a:cs typeface="Times New Roman" pitchFamily="18" charset="0"/>
              </a:rPr>
              <a:t>СЕДЬМОЙ</a:t>
            </a:r>
            <a:endParaRPr lang="ru-RU" altLang="ru-RU" sz="1100" b="1" dirty="0" smtClean="0">
              <a:solidFill>
                <a:schemeClr val="tx2"/>
              </a:solidFill>
              <a:latin typeface="Times New Roman" pitchFamily="18" charset="0"/>
              <a:cs typeface="Times New Roman" pitchFamily="18" charset="0"/>
            </a:endParaRPr>
          </a:p>
          <a:p>
            <a:pPr algn="ctr" eaLnBrk="1" hangingPunct="1">
              <a:spcBef>
                <a:spcPct val="0"/>
              </a:spcBef>
              <a:buFontTx/>
              <a:buNone/>
              <a:defRPr/>
            </a:pPr>
            <a:r>
              <a:rPr lang="ru-RU" altLang="ru-RU" sz="1100" b="1" i="1" dirty="0" smtClean="0">
                <a:solidFill>
                  <a:srgbClr val="FF0000"/>
                </a:solidFill>
                <a:latin typeface="Times New Roman" pitchFamily="18" charset="0"/>
                <a:cs typeface="Times New Roman" pitchFamily="18" charset="0"/>
              </a:rPr>
              <a:t>«Курение опасно только для того, кто курит.»</a:t>
            </a:r>
          </a:p>
          <a:p>
            <a:pPr algn="ctr" eaLnBrk="1" hangingPunct="1">
              <a:spcBef>
                <a:spcPct val="0"/>
              </a:spcBef>
              <a:buFontTx/>
              <a:buNone/>
              <a:defRPr/>
            </a:pPr>
            <a:endParaRPr lang="ru-RU" altLang="ru-RU" sz="2800" b="1" i="1" dirty="0" smtClean="0">
              <a:solidFill>
                <a:schemeClr val="tx2">
                  <a:lumMod val="50000"/>
                </a:schemeClr>
              </a:solidFill>
            </a:endParaRPr>
          </a:p>
        </p:txBody>
      </p:sp>
      <p:sp>
        <p:nvSpPr>
          <p:cNvPr id="20" name="Cloud"/>
          <p:cNvSpPr>
            <a:spLocks noChangeAspect="1" noEditPoints="1" noChangeArrowheads="1"/>
          </p:cNvSpPr>
          <p:nvPr/>
        </p:nvSpPr>
        <p:spPr bwMode="auto">
          <a:xfrm>
            <a:off x="2071670" y="0"/>
            <a:ext cx="2714644" cy="1782760"/>
          </a:xfrm>
          <a:custGeom>
            <a:avLst/>
            <a:gdLst>
              <a:gd name="T0" fmla="*/ 3903013 w 21600"/>
              <a:gd name="T1" fmla="*/ 235218317 h 21600"/>
              <a:gd name="T2" fmla="*/ 629143940 w 21600"/>
              <a:gd name="T3" fmla="*/ 469935752 h 21600"/>
              <a:gd name="T4" fmla="*/ 1257239418 w 21600"/>
              <a:gd name="T5" fmla="*/ 235218317 h 21600"/>
              <a:gd name="T6" fmla="*/ 629143940 w 21600"/>
              <a:gd name="T7" fmla="*/ 268976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Эксперты считают, что курение – одна из </a:t>
            </a:r>
            <a:r>
              <a:rPr lang="ru-RU" altLang="ru-RU" sz="1100" b="1" dirty="0" smtClean="0">
                <a:solidFill>
                  <a:srgbClr val="003399"/>
                </a:solidFill>
                <a:latin typeface="Times New Roman" pitchFamily="18" charset="0"/>
                <a:cs typeface="Times New Roman" pitchFamily="18" charset="0"/>
              </a:rPr>
              <a:t>главных причин </a:t>
            </a:r>
            <a:r>
              <a:rPr lang="ru-RU" altLang="ru-RU" sz="1100" b="1" dirty="0" smtClean="0">
                <a:solidFill>
                  <a:srgbClr val="003399"/>
                </a:solidFill>
                <a:latin typeface="Times New Roman" pitchFamily="18" charset="0"/>
                <a:cs typeface="Times New Roman" pitchFamily="18" charset="0"/>
              </a:rPr>
              <a:t>заболеваний и смертности </a:t>
            </a:r>
            <a:r>
              <a:rPr lang="ru-RU" altLang="ru-RU" sz="1100" b="1" dirty="0" smtClean="0">
                <a:solidFill>
                  <a:srgbClr val="003399"/>
                </a:solidFill>
                <a:latin typeface="Times New Roman" pitchFamily="18" charset="0"/>
                <a:cs typeface="Times New Roman" pitchFamily="18" charset="0"/>
              </a:rPr>
              <a:t>среди населения</a:t>
            </a:r>
            <a:endParaRPr lang="ru-RU" altLang="ru-RU" sz="2400" b="1" dirty="0" smtClean="0">
              <a:solidFill>
                <a:srgbClr val="003399"/>
              </a:solidFill>
            </a:endParaRPr>
          </a:p>
        </p:txBody>
      </p:sp>
      <p:pic>
        <p:nvPicPr>
          <p:cNvPr id="21" name="Picture 8" descr="AMOBSCUR"/>
          <p:cNvPicPr>
            <a:picLocks noChangeAspect="1" noChangeArrowheads="1"/>
          </p:cNvPicPr>
          <p:nvPr/>
        </p:nvPicPr>
        <p:blipFill>
          <a:blip r:embed="rId3"/>
          <a:srcRect/>
          <a:stretch>
            <a:fillRect/>
          </a:stretch>
        </p:blipFill>
        <p:spPr bwMode="auto">
          <a:xfrm>
            <a:off x="6357950" y="357166"/>
            <a:ext cx="2665412" cy="2714644"/>
          </a:xfrm>
          <a:prstGeom prst="rect">
            <a:avLst/>
          </a:prstGeom>
          <a:noFill/>
          <a:ln w="9525">
            <a:noFill/>
            <a:miter lim="800000"/>
            <a:headEnd/>
            <a:tailEnd/>
          </a:ln>
        </p:spPr>
      </p:pic>
      <p:sp>
        <p:nvSpPr>
          <p:cNvPr id="22" name="Text Box 7"/>
          <p:cNvSpPr txBox="1">
            <a:spLocks noChangeArrowheads="1"/>
          </p:cNvSpPr>
          <p:nvPr/>
        </p:nvSpPr>
        <p:spPr bwMode="auto">
          <a:xfrm>
            <a:off x="6786578" y="1071546"/>
            <a:ext cx="1928794" cy="1107996"/>
          </a:xfrm>
          <a:prstGeom prst="rect">
            <a:avLst/>
          </a:prstGeom>
          <a:solidFill>
            <a:schemeClr val="bg1">
              <a:lumMod val="95000"/>
            </a:schemeClr>
          </a:solidFill>
          <a:ln w="12700">
            <a:solidFill>
              <a:srgbClr val="FF0000"/>
            </a:solidFill>
            <a:miter lim="800000"/>
            <a:headEnd/>
            <a:tailEnd/>
          </a:ln>
        </p:spPr>
        <p:txBody>
          <a:bodyPr wrap="square">
            <a:spAutoFit/>
          </a:bodyPr>
          <a:lstStyle/>
          <a:p>
            <a:pPr algn="ctr" eaLnBrk="1" hangingPunct="1">
              <a:spcBef>
                <a:spcPct val="20000"/>
              </a:spcBef>
              <a:buClr>
                <a:schemeClr val="tx2"/>
              </a:buClr>
              <a:buSzPct val="70000"/>
              <a:buFont typeface="Wingdings" pitchFamily="2" charset="2"/>
              <a:buNone/>
              <a:defRPr/>
            </a:pPr>
            <a:r>
              <a:rPr lang="ru-RU" sz="1100" b="1" dirty="0">
                <a:solidFill>
                  <a:srgbClr val="002060"/>
                </a:solidFill>
                <a:latin typeface="Times New Roman" pitchFamily="18" charset="0"/>
                <a:cs typeface="Times New Roman" pitchFamily="18" charset="0"/>
              </a:rPr>
              <a:t>Врачами </a:t>
            </a:r>
            <a:r>
              <a:rPr lang="ru-RU" sz="1100" b="1" dirty="0" smtClean="0">
                <a:solidFill>
                  <a:srgbClr val="002060"/>
                </a:solidFill>
                <a:latin typeface="Times New Roman" pitchFamily="18" charset="0"/>
                <a:cs typeface="Times New Roman" pitchFamily="18" charset="0"/>
              </a:rPr>
              <a:t>подтверждено, </a:t>
            </a:r>
            <a:r>
              <a:rPr lang="ru-RU" sz="1100" b="1" dirty="0">
                <a:solidFill>
                  <a:srgbClr val="002060"/>
                </a:solidFill>
                <a:latin typeface="Times New Roman" pitchFamily="18" charset="0"/>
                <a:cs typeface="Times New Roman" pitchFamily="18" charset="0"/>
              </a:rPr>
              <a:t>что курение опасно не только для здоровья тех, кто курит, но и тех, кто, находясь рядом, вдыхает чужой дым.</a:t>
            </a:r>
            <a:endParaRPr lang="ru-RU" sz="1100" b="1" dirty="0">
              <a:solidFill>
                <a:srgbClr val="002060"/>
              </a:solidFill>
              <a:latin typeface="Times New Roman" pitchFamily="18" charset="0"/>
              <a:cs typeface="Times New Roman" pitchFamily="18" charset="0"/>
            </a:endParaRPr>
          </a:p>
        </p:txBody>
      </p:sp>
      <p:sp>
        <p:nvSpPr>
          <p:cNvPr id="24" name="Cloud"/>
          <p:cNvSpPr>
            <a:spLocks noChangeAspect="1" noEditPoints="1" noChangeArrowheads="1"/>
          </p:cNvSpPr>
          <p:nvPr/>
        </p:nvSpPr>
        <p:spPr bwMode="auto">
          <a:xfrm>
            <a:off x="1928794" y="3429000"/>
            <a:ext cx="2555267" cy="1561867"/>
          </a:xfrm>
          <a:custGeom>
            <a:avLst/>
            <a:gdLst>
              <a:gd name="T0" fmla="*/ 4726836 w 21600"/>
              <a:gd name="T1" fmla="*/ 284665708 h 21600"/>
              <a:gd name="T2" fmla="*/ 761938806 w 21600"/>
              <a:gd name="T3" fmla="*/ 568725033 h 21600"/>
              <a:gd name="T4" fmla="*/ 1522607455 w 21600"/>
              <a:gd name="T5" fmla="*/ 284665708 h 21600"/>
              <a:gd name="T6" fmla="*/ 761938806 w 21600"/>
              <a:gd name="T7" fmla="*/ 3255207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100" b="1" dirty="0" smtClean="0">
                <a:solidFill>
                  <a:srgbClr val="003399"/>
                </a:solidFill>
                <a:latin typeface="Times New Roman" pitchFamily="18" charset="0"/>
                <a:cs typeface="Times New Roman" pitchFamily="18" charset="0"/>
              </a:rPr>
              <a:t>75% курящих через  5 лет убеждаются, что не могут бросить курить.</a:t>
            </a:r>
          </a:p>
        </p:txBody>
      </p:sp>
      <p:sp>
        <p:nvSpPr>
          <p:cNvPr id="27" name="Cloud"/>
          <p:cNvSpPr>
            <a:spLocks noChangeAspect="1" noEditPoints="1" noChangeArrowheads="1"/>
          </p:cNvSpPr>
          <p:nvPr/>
        </p:nvSpPr>
        <p:spPr bwMode="auto">
          <a:xfrm>
            <a:off x="5429256" y="3214686"/>
            <a:ext cx="3000396" cy="3214710"/>
          </a:xfrm>
          <a:custGeom>
            <a:avLst/>
            <a:gdLst>
              <a:gd name="T0" fmla="*/ 3903013 w 21600"/>
              <a:gd name="T1" fmla="*/ 235218317 h 21600"/>
              <a:gd name="T2" fmla="*/ 629143940 w 21600"/>
              <a:gd name="T3" fmla="*/ 469935752 h 21600"/>
              <a:gd name="T4" fmla="*/ 1257239418 w 21600"/>
              <a:gd name="T5" fmla="*/ 235218317 h 21600"/>
              <a:gd name="T6" fmla="*/ 629143940 w 21600"/>
              <a:gd name="T7" fmla="*/ 268976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ru-RU" altLang="ru-RU" sz="1100" b="1" dirty="0" smtClean="0">
                <a:solidFill>
                  <a:srgbClr val="002060"/>
                </a:solidFill>
                <a:latin typeface="Times New Roman" pitchFamily="18" charset="0"/>
                <a:cs typeface="Times New Roman" pitchFamily="18" charset="0"/>
              </a:rPr>
              <a:t>Установлено, что 2/3 дыма от сгоревшей сигареты попадает во внешнюю среду и загрязняет ее никотином, смолами и другими вредными веществами.                        Пребывание в течении часа в накуренном помещении равносильно «выкуриванию»       4-х сигарет.</a:t>
            </a:r>
            <a:endParaRPr lang="ru-RU" altLang="ru-RU" sz="1100" b="1" dirty="0">
              <a:solidFill>
                <a:srgbClr val="002060"/>
              </a:solidFill>
              <a:latin typeface="Times New Roman" pitchFamily="18" charset="0"/>
              <a:cs typeface="Times New Roman" pitchFamily="18" charset="0"/>
            </a:endParaRPr>
          </a:p>
        </p:txBody>
      </p:sp>
      <p:pic>
        <p:nvPicPr>
          <p:cNvPr id="28" name="Picture 4" descr="j0205365"/>
          <p:cNvPicPr>
            <a:picLocks noChangeAspect="1" noChangeArrowheads="1" noCrop="1"/>
          </p:cNvPicPr>
          <p:nvPr/>
        </p:nvPicPr>
        <p:blipFill>
          <a:blip r:embed="rId4"/>
          <a:srcRect/>
          <a:stretch>
            <a:fillRect/>
          </a:stretch>
        </p:blipFill>
        <p:spPr bwMode="auto">
          <a:xfrm>
            <a:off x="3857620" y="5429264"/>
            <a:ext cx="1095375"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9" name="Picture 4"/>
          <p:cNvPicPr>
            <a:picLocks noChangeAspect="1" noChangeArrowheads="1"/>
          </p:cNvPicPr>
          <p:nvPr/>
        </p:nvPicPr>
        <p:blipFill>
          <a:blip r:embed="rId3"/>
          <a:srcRect/>
          <a:stretch>
            <a:fillRect/>
          </a:stretch>
        </p:blipFill>
        <p:spPr bwMode="auto">
          <a:xfrm>
            <a:off x="571472" y="285728"/>
            <a:ext cx="5184306" cy="3857628"/>
          </a:xfrm>
          <a:prstGeom prst="rect">
            <a:avLst/>
          </a:prstGeom>
          <a:noFill/>
          <a:ln w="9525">
            <a:noFill/>
            <a:miter lim="800000"/>
            <a:headEnd/>
            <a:tailEnd/>
          </a:ln>
        </p:spPr>
      </p:pic>
      <p:sp>
        <p:nvSpPr>
          <p:cNvPr id="10" name="Document"/>
          <p:cNvSpPr>
            <a:spLocks noEditPoints="1" noChangeArrowheads="1"/>
          </p:cNvSpPr>
          <p:nvPr/>
        </p:nvSpPr>
        <p:spPr bwMode="auto">
          <a:xfrm>
            <a:off x="357158" y="4214818"/>
            <a:ext cx="8355011" cy="2428892"/>
          </a:xfrm>
          <a:custGeom>
            <a:avLst/>
            <a:gdLst>
              <a:gd name="T0" fmla="*/ 1721424006 w 21600"/>
              <a:gd name="T1" fmla="*/ 273884375 h 21600"/>
              <a:gd name="T2" fmla="*/ 13602401 w 21600"/>
              <a:gd name="T3" fmla="*/ 137359979 h 21600"/>
              <a:gd name="T4" fmla="*/ 1721424006 w 21600"/>
              <a:gd name="T5" fmla="*/ 1025520 h 21600"/>
              <a:gd name="T6" fmla="*/ 2147483646 w 21600"/>
              <a:gd name="T7" fmla="*/ 134865717 h 21600"/>
              <a:gd name="T8" fmla="*/ 1721424006 w 21600"/>
              <a:gd name="T9" fmla="*/ 273884375 h 21600"/>
              <a:gd name="T10" fmla="*/ 0 w 21600"/>
              <a:gd name="T11" fmla="*/ 0 h 21600"/>
              <a:gd name="T12" fmla="*/ 2147483646 w 21600"/>
              <a:gd name="T13" fmla="*/ 0 h 21600"/>
              <a:gd name="T14" fmla="*/ 2147483646 w 21600"/>
              <a:gd name="T15" fmla="*/ 27347918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FF33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2400" b="1" dirty="0" smtClean="0">
                <a:solidFill>
                  <a:srgbClr val="FF3300"/>
                </a:solidFill>
              </a:rPr>
              <a:t>80%</a:t>
            </a:r>
            <a:r>
              <a:rPr lang="ru-RU" altLang="ru-RU" sz="2400" b="1" dirty="0" smtClean="0">
                <a:solidFill>
                  <a:srgbClr val="003399"/>
                </a:solidFill>
              </a:rPr>
              <a:t> курящих страдают заболеваниями легких. У них легко развивается воспаление легких, увеличивается склонность к туберкулезу.</a:t>
            </a:r>
          </a:p>
          <a:p>
            <a:pPr algn="ctr" eaLnBrk="1" hangingPunct="1">
              <a:spcBef>
                <a:spcPct val="0"/>
              </a:spcBef>
              <a:buFontTx/>
              <a:buNone/>
              <a:defRPr/>
            </a:pPr>
            <a:r>
              <a:rPr lang="ru-RU" altLang="ru-RU" sz="2400" b="1" dirty="0" smtClean="0">
                <a:solidFill>
                  <a:srgbClr val="003399"/>
                </a:solidFill>
              </a:rPr>
              <a:t>У курящих подростков объем грудной клетки и развитие легких примерно на </a:t>
            </a:r>
            <a:r>
              <a:rPr lang="ru-RU" altLang="ru-RU" sz="2400" b="1" dirty="0" smtClean="0">
                <a:solidFill>
                  <a:srgbClr val="FF3300"/>
                </a:solidFill>
              </a:rPr>
              <a:t>25%</a:t>
            </a:r>
            <a:r>
              <a:rPr lang="ru-RU" altLang="ru-RU" sz="2400" b="1" dirty="0" smtClean="0">
                <a:solidFill>
                  <a:srgbClr val="003399"/>
                </a:solidFill>
              </a:rPr>
              <a:t> отстают от показателей у некурящих.</a:t>
            </a:r>
            <a:endParaRPr lang="ru-RU" altLang="ru-RU" sz="2400" b="1" dirty="0" smtClean="0">
              <a:solidFill>
                <a:srgbClr val="FF3300"/>
              </a:solidFill>
            </a:endParaRPr>
          </a:p>
        </p:txBody>
      </p:sp>
      <p:pic>
        <p:nvPicPr>
          <p:cNvPr id="14" name="Picture 4"/>
          <p:cNvPicPr>
            <a:picLocks noChangeAspect="1" noChangeArrowheads="1"/>
          </p:cNvPicPr>
          <p:nvPr/>
        </p:nvPicPr>
        <p:blipFill>
          <a:blip r:embed="rId4" cstate="print"/>
          <a:srcRect l="3694" t="5707" r="4021" b="3125"/>
          <a:stretch>
            <a:fillRect/>
          </a:stretch>
        </p:blipFill>
        <p:spPr bwMode="auto">
          <a:xfrm>
            <a:off x="6072198" y="1714488"/>
            <a:ext cx="2792628" cy="2143140"/>
          </a:xfrm>
          <a:prstGeom prst="rect">
            <a:avLst/>
          </a:prstGeom>
          <a:noFill/>
          <a:ln w="9525">
            <a:noFill/>
            <a:miter lim="800000"/>
            <a:headEnd/>
            <a:tailEnd/>
          </a:ln>
        </p:spPr>
      </p:pic>
      <p:sp>
        <p:nvSpPr>
          <p:cNvPr id="15" name="AutoShape 8"/>
          <p:cNvSpPr>
            <a:spLocks noChangeArrowheads="1"/>
          </p:cNvSpPr>
          <p:nvPr/>
        </p:nvSpPr>
        <p:spPr bwMode="auto">
          <a:xfrm>
            <a:off x="6072198" y="500042"/>
            <a:ext cx="1503371" cy="714380"/>
          </a:xfrm>
          <a:prstGeom prst="wedgeRectCallout">
            <a:avLst>
              <a:gd name="adj1" fmla="val 93949"/>
              <a:gd name="adj2" fmla="val 172519"/>
            </a:avLst>
          </a:prstGeom>
          <a:solidFill>
            <a:srgbClr val="FFFF99"/>
          </a:solidFill>
          <a:ln w="9525">
            <a:solidFill>
              <a:schemeClr val="tx1"/>
            </a:solidFill>
            <a:miter lim="800000"/>
            <a:headEnd/>
            <a:tailEnd/>
          </a:ln>
        </p:spPr>
        <p:txBody>
          <a:bodyPr/>
          <a:lstStyle/>
          <a:p>
            <a:pPr algn="ctr"/>
            <a:r>
              <a:rPr lang="ru-RU" altLang="ru-RU" b="1" i="1" dirty="0" smtClean="0">
                <a:solidFill>
                  <a:srgbClr val="FF0000"/>
                </a:solidFill>
              </a:rPr>
              <a:t>Запом</a:t>
            </a:r>
            <a:r>
              <a:rPr lang="ru-RU" altLang="ru-RU" b="1" i="1" dirty="0" smtClean="0">
                <a:solidFill>
                  <a:srgbClr val="FF0000"/>
                </a:solidFill>
              </a:rPr>
              <a:t>н</a:t>
            </a:r>
            <a:r>
              <a:rPr lang="ru-RU" altLang="ru-RU" b="1" i="1" dirty="0" smtClean="0">
                <a:solidFill>
                  <a:srgbClr val="FF0000"/>
                </a:solidFill>
              </a:rPr>
              <a:t>и </a:t>
            </a:r>
            <a:r>
              <a:rPr lang="ru-RU" altLang="ru-RU" b="1" i="1" dirty="0">
                <a:solidFill>
                  <a:srgbClr val="FF0000"/>
                </a:solidFill>
              </a:rPr>
              <a:t>это:</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 name="Рисунок 10" descr="cms-image-000001837.jpg"/>
          <p:cNvPicPr>
            <a:picLocks noChangeAspect="1"/>
          </p:cNvPicPr>
          <p:nvPr/>
        </p:nvPicPr>
        <p:blipFill>
          <a:blip r:embed="rId3" cstate="print"/>
          <a:stretch>
            <a:fillRect/>
          </a:stretch>
        </p:blipFill>
        <p:spPr>
          <a:xfrm>
            <a:off x="285720" y="214290"/>
            <a:ext cx="2813526" cy="2095491"/>
          </a:xfrm>
          <a:prstGeom prst="rect">
            <a:avLst/>
          </a:prstGeom>
        </p:spPr>
      </p:pic>
      <p:sp>
        <p:nvSpPr>
          <p:cNvPr id="12" name="Прямоугольник 11"/>
          <p:cNvSpPr/>
          <p:nvPr/>
        </p:nvSpPr>
        <p:spPr>
          <a:xfrm>
            <a:off x="214282" y="928670"/>
            <a:ext cx="2907334" cy="1077218"/>
          </a:xfrm>
          <a:prstGeom prst="rect">
            <a:avLst/>
          </a:prstGeom>
        </p:spPr>
        <p:txBody>
          <a:bodyPr wrap="none">
            <a:spAutoFit/>
          </a:bodyPr>
          <a:lstStyle/>
          <a:p>
            <a:pPr algn="ctr"/>
            <a:r>
              <a:rPr lang="ru-RU" sz="3200" b="1" dirty="0" smtClean="0">
                <a:solidFill>
                  <a:srgbClr val="FF0000"/>
                </a:solidFill>
              </a:rPr>
              <a:t>Курительные</a:t>
            </a:r>
          </a:p>
          <a:p>
            <a:pPr algn="ctr"/>
            <a:r>
              <a:rPr lang="ru-RU" sz="3200" b="1" dirty="0" smtClean="0">
                <a:solidFill>
                  <a:srgbClr val="FF0000"/>
                </a:solidFill>
              </a:rPr>
              <a:t> </a:t>
            </a:r>
            <a:r>
              <a:rPr lang="ru-RU" sz="3200" b="1" dirty="0" smtClean="0">
                <a:solidFill>
                  <a:srgbClr val="FF0000"/>
                </a:solidFill>
              </a:rPr>
              <a:t>смеси </a:t>
            </a:r>
            <a:endParaRPr lang="ru-RU" sz="3200" b="1" dirty="0">
              <a:solidFill>
                <a:srgbClr val="FF0000"/>
              </a:solidFill>
            </a:endParaRPr>
          </a:p>
        </p:txBody>
      </p:sp>
      <p:sp>
        <p:nvSpPr>
          <p:cNvPr id="13" name="Прямоугольник 12"/>
          <p:cNvSpPr/>
          <p:nvPr/>
        </p:nvSpPr>
        <p:spPr>
          <a:xfrm>
            <a:off x="3214678" y="285728"/>
            <a:ext cx="5286412" cy="2800767"/>
          </a:xfrm>
          <a:prstGeom prst="rect">
            <a:avLst/>
          </a:prstGeom>
        </p:spPr>
        <p:txBody>
          <a:bodyPr wrap="square">
            <a:spAutoFit/>
          </a:bodyPr>
          <a:lstStyle/>
          <a:p>
            <a:r>
              <a:rPr lang="ru-RU" sz="1600" b="1" dirty="0" smtClean="0">
                <a:solidFill>
                  <a:srgbClr val="002060"/>
                </a:solidFill>
                <a:latin typeface="Times New Roman" pitchFamily="18" charset="0"/>
                <a:cs typeface="Times New Roman" pitchFamily="18" charset="0"/>
              </a:rPr>
              <a:t>СПАЙС (SPICE) – это разновидность травяной смеси, однородная курительная смесь состоящая из различных компонентов и синтетических веществ. Как правило, в состав </a:t>
            </a:r>
            <a:r>
              <a:rPr lang="ru-RU" sz="1600" b="1" dirty="0" err="1" smtClean="0">
                <a:solidFill>
                  <a:srgbClr val="002060"/>
                </a:solidFill>
                <a:latin typeface="Times New Roman" pitchFamily="18" charset="0"/>
                <a:cs typeface="Times New Roman" pitchFamily="18" charset="0"/>
              </a:rPr>
              <a:t>спайса</a:t>
            </a:r>
            <a:r>
              <a:rPr lang="ru-RU" sz="1600" b="1" dirty="0" smtClean="0">
                <a:solidFill>
                  <a:srgbClr val="002060"/>
                </a:solidFill>
                <a:latin typeface="Times New Roman" pitchFamily="18" charset="0"/>
                <a:cs typeface="Times New Roman" pitchFamily="18" charset="0"/>
              </a:rPr>
              <a:t> входят высушенные обыкновенные травы и </a:t>
            </a:r>
            <a:r>
              <a:rPr lang="ru-RU" sz="1600" b="1" dirty="0" err="1" smtClean="0">
                <a:solidFill>
                  <a:srgbClr val="002060"/>
                </a:solidFill>
                <a:latin typeface="Times New Roman" pitchFamily="18" charset="0"/>
                <a:cs typeface="Times New Roman" pitchFamily="18" charset="0"/>
              </a:rPr>
              <a:t>травы-энтеогены</a:t>
            </a:r>
            <a:r>
              <a:rPr lang="ru-RU" sz="1600" b="1" dirty="0" smtClean="0">
                <a:solidFill>
                  <a:srgbClr val="002060"/>
                </a:solidFill>
                <a:latin typeface="Times New Roman" pitchFamily="18" charset="0"/>
                <a:cs typeface="Times New Roman" pitchFamily="18" charset="0"/>
              </a:rPr>
              <a:t>, обладающие </a:t>
            </a:r>
            <a:r>
              <a:rPr lang="ru-RU" sz="1600" b="1" dirty="0" err="1" smtClean="0">
                <a:solidFill>
                  <a:srgbClr val="002060"/>
                </a:solidFill>
                <a:latin typeface="Times New Roman" pitchFamily="18" charset="0"/>
                <a:cs typeface="Times New Roman" pitchFamily="18" charset="0"/>
              </a:rPr>
              <a:t>психоактивным</a:t>
            </a:r>
            <a:r>
              <a:rPr lang="ru-RU" sz="1600" b="1" dirty="0" smtClean="0">
                <a:solidFill>
                  <a:srgbClr val="002060"/>
                </a:solidFill>
                <a:latin typeface="Times New Roman" pitchFamily="18" charset="0"/>
                <a:cs typeface="Times New Roman" pitchFamily="18" charset="0"/>
              </a:rPr>
              <a:t> действием на сознание человека. Вред от курения солей и </a:t>
            </a:r>
            <a:r>
              <a:rPr lang="ru-RU" sz="1600" b="1" dirty="0" err="1" smtClean="0">
                <a:solidFill>
                  <a:srgbClr val="002060"/>
                </a:solidFill>
                <a:latin typeface="Times New Roman" pitchFamily="18" charset="0"/>
                <a:cs typeface="Times New Roman" pitchFamily="18" charset="0"/>
              </a:rPr>
              <a:t>спайсов</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миксов</a:t>
            </a:r>
            <a:r>
              <a:rPr lang="ru-RU" sz="1600" b="1" dirty="0" smtClean="0">
                <a:solidFill>
                  <a:srgbClr val="002060"/>
                </a:solidFill>
                <a:latin typeface="Times New Roman" pitchFamily="18" charset="0"/>
                <a:cs typeface="Times New Roman" pitchFamily="18" charset="0"/>
              </a:rPr>
              <a:t>) можно сравнить с химическим отравлением, калечащим все органы. Наркотик </a:t>
            </a:r>
            <a:r>
              <a:rPr lang="ru-RU" sz="1600" b="1" dirty="0" err="1" smtClean="0">
                <a:solidFill>
                  <a:srgbClr val="002060"/>
                </a:solidFill>
                <a:latin typeface="Times New Roman" pitchFamily="18" charset="0"/>
                <a:cs typeface="Times New Roman" pitchFamily="18" charset="0"/>
              </a:rPr>
              <a:t>микс</a:t>
            </a:r>
            <a:r>
              <a:rPr lang="ru-RU" sz="1600" b="1" dirty="0" smtClean="0">
                <a:solidFill>
                  <a:srgbClr val="002060"/>
                </a:solidFill>
                <a:latin typeface="Times New Roman" pitchFamily="18" charset="0"/>
                <a:cs typeface="Times New Roman" pitchFamily="18" charset="0"/>
              </a:rPr>
              <a:t> очень вреден для организма и его последствия катастрофические, вплоть до </a:t>
            </a:r>
            <a:r>
              <a:rPr lang="ru-RU" sz="1600" b="1" dirty="0" smtClean="0">
                <a:solidFill>
                  <a:srgbClr val="FF0000"/>
                </a:solidFill>
                <a:latin typeface="Times New Roman" pitchFamily="18" charset="0"/>
                <a:cs typeface="Times New Roman" pitchFamily="18" charset="0"/>
              </a:rPr>
              <a:t>летального исхода после первой же дозы.</a:t>
            </a:r>
            <a:endParaRPr lang="ru-RU" sz="1600" b="1" dirty="0">
              <a:solidFill>
                <a:srgbClr val="FF0000"/>
              </a:solidFill>
              <a:latin typeface="Times New Roman" pitchFamily="18" charset="0"/>
              <a:cs typeface="Times New Roman" pitchFamily="18" charset="0"/>
            </a:endParaRPr>
          </a:p>
        </p:txBody>
      </p:sp>
      <p:pic>
        <p:nvPicPr>
          <p:cNvPr id="8" name="Picture 4" descr="Dokurivay"/>
          <p:cNvPicPr>
            <a:picLocks noChangeAspect="1" noChangeArrowheads="1"/>
          </p:cNvPicPr>
          <p:nvPr/>
        </p:nvPicPr>
        <p:blipFill>
          <a:blip r:embed="rId4"/>
          <a:srcRect/>
          <a:stretch>
            <a:fillRect/>
          </a:stretch>
        </p:blipFill>
        <p:spPr bwMode="auto">
          <a:xfrm>
            <a:off x="1000100" y="3571876"/>
            <a:ext cx="7620942" cy="2747716"/>
          </a:xfrm>
          <a:prstGeom prst="rect">
            <a:avLst/>
          </a:prstGeom>
          <a:noFill/>
          <a:ln w="9525">
            <a:noFill/>
            <a:miter lim="800000"/>
            <a:headEnd/>
            <a:tailEnd/>
          </a:ln>
        </p:spPr>
      </p:pic>
      <p:pic>
        <p:nvPicPr>
          <p:cNvPr id="9" name="Рисунок 8" descr="stop_spais222.jpg"/>
          <p:cNvPicPr>
            <a:picLocks noChangeAspect="1"/>
          </p:cNvPicPr>
          <p:nvPr/>
        </p:nvPicPr>
        <p:blipFill>
          <a:blip r:embed="rId5" cstate="print"/>
          <a:stretch>
            <a:fillRect/>
          </a:stretch>
        </p:blipFill>
        <p:spPr>
          <a:xfrm>
            <a:off x="428596" y="2643182"/>
            <a:ext cx="2260012" cy="10001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r>
              <a:rPr lang="ru-RU" sz="7200" b="1" dirty="0" smtClean="0">
                <a:solidFill>
                  <a:schemeClr val="bg1"/>
                </a:solidFill>
              </a:rPr>
              <a:t>.</a:t>
            </a:r>
            <a:endParaRPr lang="ru-RU" sz="7200" b="1" dirty="0">
              <a:solidFill>
                <a:schemeClr val="bg1"/>
              </a:solidFill>
            </a:endParaRPr>
          </a:p>
        </p:txBody>
      </p:sp>
      <p:pic>
        <p:nvPicPr>
          <p:cNvPr id="1026" name="Picture 2" descr="C:\Users\BookService\Desktop\1579701127_1-p-foni-s-krasivimi-kartinkami-dlya-prezentat-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Users\BookService\Desktop\slide_11.jpg"/>
          <p:cNvPicPr>
            <a:picLocks noChangeAspect="1" noChangeArrowheads="1"/>
          </p:cNvPicPr>
          <p:nvPr/>
        </p:nvPicPr>
        <p:blipFill>
          <a:blip r:embed="rId3"/>
          <a:srcRect/>
          <a:stretch>
            <a:fillRect/>
          </a:stretch>
        </p:blipFill>
        <p:spPr bwMode="auto">
          <a:xfrm>
            <a:off x="285720" y="214290"/>
            <a:ext cx="4286280" cy="3214710"/>
          </a:xfrm>
          <a:prstGeom prst="rect">
            <a:avLst/>
          </a:prstGeom>
          <a:noFill/>
        </p:spPr>
      </p:pic>
      <p:pic>
        <p:nvPicPr>
          <p:cNvPr id="2052" name="Picture 4" descr="C:\Users\BookService\Desktop\slide_12.jpg"/>
          <p:cNvPicPr>
            <a:picLocks noChangeAspect="1" noChangeArrowheads="1"/>
          </p:cNvPicPr>
          <p:nvPr/>
        </p:nvPicPr>
        <p:blipFill>
          <a:blip r:embed="rId4"/>
          <a:srcRect/>
          <a:stretch>
            <a:fillRect/>
          </a:stretch>
        </p:blipFill>
        <p:spPr bwMode="auto">
          <a:xfrm>
            <a:off x="4000496" y="2928934"/>
            <a:ext cx="4738694" cy="3714756"/>
          </a:xfrm>
          <a:prstGeom prst="rect">
            <a:avLst/>
          </a:prstGeom>
          <a:noFill/>
        </p:spPr>
      </p:pic>
      <p:sp>
        <p:nvSpPr>
          <p:cNvPr id="9" name="Прямоугольник 8"/>
          <p:cNvSpPr/>
          <p:nvPr/>
        </p:nvSpPr>
        <p:spPr>
          <a:xfrm>
            <a:off x="5000628" y="571480"/>
            <a:ext cx="3500462" cy="1077218"/>
          </a:xfrm>
          <a:prstGeom prst="rect">
            <a:avLst/>
          </a:prstGeom>
        </p:spPr>
        <p:txBody>
          <a:bodyPr wrap="square">
            <a:spAutoFit/>
          </a:bodyPr>
          <a:lstStyle/>
          <a:p>
            <a:r>
              <a:rPr lang="ru-RU" sz="1600" b="1" dirty="0" smtClean="0">
                <a:solidFill>
                  <a:srgbClr val="FF0000"/>
                </a:solidFill>
                <a:latin typeface="Times New Roman" pitchFamily="18" charset="0"/>
                <a:cs typeface="Times New Roman" pitchFamily="18" charset="0"/>
              </a:rPr>
              <a:t>ПОЧЕМУ АЛКОГОЛЬНАЯ ЗАВИСИМОСТЬ  ПРИЗНАНА  ПАГУБНОЙ ПРИВЫЧКОЙ И СЧИТАЕТСЯ ЗАБОЛЕВАНИЕМ</a:t>
            </a:r>
            <a:endParaRPr lang="ru-RU" sz="1600" b="1" dirty="0">
              <a:solidFill>
                <a:srgbClr val="FF0000"/>
              </a:solidFill>
              <a:latin typeface="Times New Roman" pitchFamily="18" charset="0"/>
              <a:cs typeface="Times New Roman" pitchFamily="18" charset="0"/>
            </a:endParaRPr>
          </a:p>
        </p:txBody>
      </p:sp>
      <p:pic>
        <p:nvPicPr>
          <p:cNvPr id="2054" name="Picture 6" descr="C:\Users\BookService\Desktop\alcohol_.jpg"/>
          <p:cNvPicPr>
            <a:picLocks noChangeAspect="1" noChangeArrowheads="1"/>
          </p:cNvPicPr>
          <p:nvPr/>
        </p:nvPicPr>
        <p:blipFill>
          <a:blip r:embed="rId5" cstate="print"/>
          <a:srcRect/>
          <a:stretch>
            <a:fillRect/>
          </a:stretch>
        </p:blipFill>
        <p:spPr bwMode="auto">
          <a:xfrm>
            <a:off x="357158" y="4071942"/>
            <a:ext cx="2844762" cy="22356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1346</Words>
  <Application>Microsoft Office PowerPoint</Application>
  <PresentationFormat>Экран (4:3)</PresentationFormat>
  <Paragraphs>101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Если Вы хотите правильно развиваться и физически, и психически, то Вы должны подумать об этом сейчас…        Если Вы хотите воспитать здоровых детей, помните  что наркоманы, алкоголики не могут воспитать здоровое поколение…      Если Вы хотите увидеть не только своих детей, но и своих  внуков, а это признак долголетия,  то Вы должны знать что алкоголики, наркоманы и токсикоманы не живут долго…   ВЫБИРАЙ ЗДОРОВУЮ ПОЛНОЦЕННУЮ ЖИЗНЬ!</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употребления ПАВ.</dc:title>
  <dc:creator>HP</dc:creator>
  <cp:lastModifiedBy>BookService</cp:lastModifiedBy>
  <cp:revision>37</cp:revision>
  <dcterms:created xsi:type="dcterms:W3CDTF">2015-12-08T08:59:44Z</dcterms:created>
  <dcterms:modified xsi:type="dcterms:W3CDTF">2020-05-29T19:35:51Z</dcterms:modified>
</cp:coreProperties>
</file>