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wmf" ContentType="image/x-wmf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Default Extension="bin" ContentType="application/vnd.openxmlformats-officedocument.oleObject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  <p:sldMasterId id="2147483696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24" autoAdjust="0"/>
  </p:normalViewPr>
  <p:slideViewPr>
    <p:cSldViewPr>
      <p:cViewPr varScale="1">
        <p:scale>
          <a:sx n="69" d="100"/>
          <a:sy n="69" d="100"/>
        </p:scale>
        <p:origin x="-1416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image" Target="../media/image5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8.wmf"/><Relationship Id="rId1" Type="http://schemas.openxmlformats.org/officeDocument/2006/relationships/image" Target="../media/image7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14.wmf"/><Relationship Id="rId1" Type="http://schemas.openxmlformats.org/officeDocument/2006/relationships/image" Target="../media/image13.wmf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 bwMode="auto"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279525" y="1600200"/>
            <a:ext cx="7085013" cy="10668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279525" y="2819400"/>
            <a:ext cx="5256213" cy="1143000"/>
          </a:xfr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18.10.2018</a:t>
            </a:fld>
            <a:endParaRPr lang="ru-RU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18.10.2018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94475" y="685800"/>
            <a:ext cx="1771650" cy="5440363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279525" y="685800"/>
            <a:ext cx="5162550" cy="5440363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18.10.2018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752600" y="4953000"/>
            <a:ext cx="5715000" cy="8382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12300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752600" y="3352800"/>
            <a:ext cx="5715000" cy="1600200"/>
          </a:xfrm>
        </p:spPr>
        <p:txBody>
          <a:bodyPr/>
          <a:lstStyle>
            <a:lvl1pPr algn="ctr">
              <a:defRPr sz="48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2301" name="Rectangle 13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18.10.2018</a:t>
            </a:fld>
            <a:endParaRPr lang="ru-RU"/>
          </a:p>
        </p:txBody>
      </p:sp>
      <p:sp>
        <p:nvSpPr>
          <p:cNvPr id="12302" name="Rectangle 14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12303" name="Rectangle 15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18.10.2018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18.10.2018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685800" y="1676400"/>
            <a:ext cx="38862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724400" y="1676400"/>
            <a:ext cx="38862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18.10.2018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18.10.2018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18.10.2018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18.10.2018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18.10.2018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18.10.2018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18.10.2018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18.10.2018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762000"/>
            <a:ext cx="1981200" cy="50292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85800" y="762000"/>
            <a:ext cx="5791200" cy="50292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18.10.2018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18.10.2018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279525" y="1600200"/>
            <a:ext cx="25527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3984625" y="1600200"/>
            <a:ext cx="25527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18.10.2018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18.10.2018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18.10.2018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18.10.2018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18.10.2018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B106E36-FD25-4E2D-B0AA-010F637433A0}" type="datetimeFigureOut">
              <a:rPr lang="ru-RU" smtClean="0"/>
              <a:pPr/>
              <a:t>18.10.2018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279525" y="685800"/>
            <a:ext cx="7086600" cy="731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279525" y="1600200"/>
            <a:ext cx="52578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031" name="Rectangle 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429375"/>
            <a:ext cx="2133600" cy="32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+mn-lt"/>
              </a:defRPr>
            </a:lvl1pPr>
          </a:lstStyle>
          <a:p>
            <a:fld id="{5B106E36-FD25-4E2D-B0AA-010F637433A0}" type="datetimeFigureOut">
              <a:rPr lang="ru-RU" smtClean="0"/>
              <a:pPr/>
              <a:t>18.10.2018</a:t>
            </a:fld>
            <a:endParaRPr lang="ru-RU"/>
          </a:p>
        </p:txBody>
      </p:sp>
      <p:sp>
        <p:nvSpPr>
          <p:cNvPr id="1032" name="Rectangle 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429375"/>
            <a:ext cx="2895600" cy="32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200">
                <a:latin typeface="+mn-lt"/>
              </a:defRPr>
            </a:lvl1pPr>
          </a:lstStyle>
          <a:p>
            <a:endParaRPr lang="ru-RU"/>
          </a:p>
        </p:txBody>
      </p:sp>
      <p:sp>
        <p:nvSpPr>
          <p:cNvPr id="1033" name="Rectangle 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429375"/>
            <a:ext cx="2133600" cy="32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+mn-lt"/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Century Gothic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Century Gothic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Century Gothic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Century Gothic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Century Gothic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Century Gothic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Century Gothic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Century Gothic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Rectangle 4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762000"/>
            <a:ext cx="7924800" cy="879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11269" name="Rectangle 5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676400"/>
            <a:ext cx="79248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21653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 b="1">
                <a:solidFill>
                  <a:srgbClr val="663300"/>
                </a:solidFill>
                <a:latin typeface="Century Gothic" pitchFamily="34" charset="0"/>
              </a:defRPr>
            </a:lvl1pPr>
          </a:lstStyle>
          <a:p>
            <a:fld id="{5B106E36-FD25-4E2D-B0AA-010F637433A0}" type="datetimeFigureOut">
              <a:rPr lang="ru-RU" smtClean="0"/>
              <a:pPr/>
              <a:t>18.10.2018</a:t>
            </a:fld>
            <a:endParaRPr lang="ru-RU"/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254375" y="6248400"/>
            <a:ext cx="3048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 b="1">
                <a:solidFill>
                  <a:srgbClr val="663300"/>
                </a:solidFill>
                <a:latin typeface="Century Gothic" pitchFamily="34" charset="0"/>
              </a:defRPr>
            </a:lvl1pPr>
          </a:lstStyle>
          <a:p>
            <a:endParaRPr lang="ru-RU"/>
          </a:p>
        </p:txBody>
      </p:sp>
      <p:sp>
        <p:nvSpPr>
          <p:cNvPr id="11272" name="Rectangle 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056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 b="1">
                <a:solidFill>
                  <a:srgbClr val="663300"/>
                </a:solidFill>
                <a:latin typeface="Century Gothic" pitchFamily="34" charset="0"/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824100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824100"/>
          </a:solidFill>
          <a:latin typeface="Garamond" pitchFamily="18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824100"/>
          </a:solidFill>
          <a:latin typeface="Garamond" pitchFamily="18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824100"/>
          </a:solidFill>
          <a:latin typeface="Garamond" pitchFamily="18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824100"/>
          </a:solidFill>
          <a:latin typeface="Garamond" pitchFamily="18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824100"/>
          </a:solidFill>
          <a:latin typeface="Garamond" pitchFamily="18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824100"/>
          </a:solidFill>
          <a:latin typeface="Garamond" pitchFamily="18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824100"/>
          </a:solidFill>
          <a:latin typeface="Garamond" pitchFamily="18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824100"/>
          </a:solidFill>
          <a:latin typeface="Garamond" pitchFamily="18" charset="0"/>
        </a:defRPr>
      </a:lvl9pPr>
    </p:titleStyle>
    <p:bodyStyle>
      <a:lvl1pPr marL="447675" indent="-447675" algn="l" rtl="0" eaLnBrk="1" fontAlgn="base" hangingPunct="1">
        <a:spcBef>
          <a:spcPct val="60000"/>
        </a:spcBef>
        <a:spcAft>
          <a:spcPct val="0"/>
        </a:spcAft>
        <a:buClr>
          <a:srgbClr val="663300"/>
        </a:buClr>
        <a:buChar char="•"/>
        <a:defRPr sz="2000">
          <a:solidFill>
            <a:srgbClr val="824100"/>
          </a:solidFill>
          <a:latin typeface="+mn-lt"/>
          <a:ea typeface="+mn-ea"/>
          <a:cs typeface="+mn-cs"/>
        </a:defRPr>
      </a:lvl1pPr>
      <a:lvl2pPr marL="889000" indent="-439738" algn="l" rtl="0" eaLnBrk="1" fontAlgn="base" hangingPunct="1">
        <a:spcBef>
          <a:spcPct val="20000"/>
        </a:spcBef>
        <a:spcAft>
          <a:spcPct val="0"/>
        </a:spcAft>
        <a:buClr>
          <a:srgbClr val="663300"/>
        </a:buClr>
        <a:buChar char="•"/>
        <a:defRPr>
          <a:solidFill>
            <a:srgbClr val="824100"/>
          </a:solidFill>
          <a:latin typeface="+mn-lt"/>
        </a:defRPr>
      </a:lvl2pPr>
      <a:lvl3pPr marL="1293813" indent="-403225" algn="l" rtl="0" eaLnBrk="1" fontAlgn="base" hangingPunct="1">
        <a:spcBef>
          <a:spcPct val="20000"/>
        </a:spcBef>
        <a:spcAft>
          <a:spcPct val="0"/>
        </a:spcAft>
        <a:buClr>
          <a:srgbClr val="663300"/>
        </a:buClr>
        <a:buChar char="•"/>
        <a:defRPr sz="1600">
          <a:solidFill>
            <a:srgbClr val="824100"/>
          </a:solidFill>
          <a:latin typeface="+mn-lt"/>
        </a:defRPr>
      </a:lvl3pPr>
      <a:lvl4pPr marL="1681163" indent="-385763" algn="l" rtl="0" eaLnBrk="1" fontAlgn="base" hangingPunct="1">
        <a:spcBef>
          <a:spcPct val="20000"/>
        </a:spcBef>
        <a:spcAft>
          <a:spcPct val="0"/>
        </a:spcAft>
        <a:buClr>
          <a:srgbClr val="663300"/>
        </a:buClr>
        <a:buChar char="•"/>
        <a:defRPr sz="1400">
          <a:solidFill>
            <a:srgbClr val="824100"/>
          </a:solidFill>
          <a:latin typeface="+mn-lt"/>
        </a:defRPr>
      </a:lvl4pPr>
      <a:lvl5pPr marL="2070100" indent="-387350" algn="l" rtl="0" eaLnBrk="1" fontAlgn="base" hangingPunct="1">
        <a:spcBef>
          <a:spcPct val="20000"/>
        </a:spcBef>
        <a:spcAft>
          <a:spcPct val="0"/>
        </a:spcAft>
        <a:buClr>
          <a:srgbClr val="663300"/>
        </a:buClr>
        <a:buChar char="•"/>
        <a:defRPr sz="1400">
          <a:solidFill>
            <a:srgbClr val="824100"/>
          </a:solidFill>
          <a:latin typeface="+mn-lt"/>
        </a:defRPr>
      </a:lvl5pPr>
      <a:lvl6pPr marL="2527300" indent="-387350" algn="l" rtl="0" eaLnBrk="1" fontAlgn="base" hangingPunct="1">
        <a:spcBef>
          <a:spcPct val="20000"/>
        </a:spcBef>
        <a:spcAft>
          <a:spcPct val="0"/>
        </a:spcAft>
        <a:buClr>
          <a:srgbClr val="663300"/>
        </a:buClr>
        <a:buChar char="•"/>
        <a:defRPr sz="1400">
          <a:solidFill>
            <a:srgbClr val="824100"/>
          </a:solidFill>
          <a:latin typeface="+mn-lt"/>
        </a:defRPr>
      </a:lvl6pPr>
      <a:lvl7pPr marL="2984500" indent="-387350" algn="l" rtl="0" eaLnBrk="1" fontAlgn="base" hangingPunct="1">
        <a:spcBef>
          <a:spcPct val="20000"/>
        </a:spcBef>
        <a:spcAft>
          <a:spcPct val="0"/>
        </a:spcAft>
        <a:buClr>
          <a:srgbClr val="663300"/>
        </a:buClr>
        <a:buChar char="•"/>
        <a:defRPr sz="1400">
          <a:solidFill>
            <a:srgbClr val="824100"/>
          </a:solidFill>
          <a:latin typeface="+mn-lt"/>
        </a:defRPr>
      </a:lvl7pPr>
      <a:lvl8pPr marL="3441700" indent="-387350" algn="l" rtl="0" eaLnBrk="1" fontAlgn="base" hangingPunct="1">
        <a:spcBef>
          <a:spcPct val="20000"/>
        </a:spcBef>
        <a:spcAft>
          <a:spcPct val="0"/>
        </a:spcAft>
        <a:buClr>
          <a:srgbClr val="663300"/>
        </a:buClr>
        <a:buChar char="•"/>
        <a:defRPr sz="1400">
          <a:solidFill>
            <a:srgbClr val="824100"/>
          </a:solidFill>
          <a:latin typeface="+mn-lt"/>
        </a:defRPr>
      </a:lvl8pPr>
      <a:lvl9pPr marL="3898900" indent="-387350" algn="l" rtl="0" eaLnBrk="1" fontAlgn="base" hangingPunct="1">
        <a:spcBef>
          <a:spcPct val="20000"/>
        </a:spcBef>
        <a:spcAft>
          <a:spcPct val="0"/>
        </a:spcAft>
        <a:buClr>
          <a:srgbClr val="663300"/>
        </a:buClr>
        <a:buChar char="•"/>
        <a:defRPr sz="1400">
          <a:solidFill>
            <a:srgbClr val="824100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4.bin"/><Relationship Id="rId5" Type="http://schemas.openxmlformats.org/officeDocument/2006/relationships/oleObject" Target="../embeddings/oleObject3.bin"/><Relationship Id="rId4" Type="http://schemas.openxmlformats.org/officeDocument/2006/relationships/oleObject" Target="../embeddings/oleObject2.bin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8.bin"/><Relationship Id="rId5" Type="http://schemas.openxmlformats.org/officeDocument/2006/relationships/oleObject" Target="../embeddings/oleObject7.bin"/><Relationship Id="rId4" Type="http://schemas.openxmlformats.org/officeDocument/2006/relationships/oleObject" Target="../embeddings/oleObject6.bin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10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12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5.vml"/><Relationship Id="rId5" Type="http://schemas.openxmlformats.org/officeDocument/2006/relationships/image" Target="../media/image15.jpeg"/><Relationship Id="rId4" Type="http://schemas.openxmlformats.org/officeDocument/2006/relationships/oleObject" Target="../embeddings/oleObject12.bin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emf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emf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8" y="332656"/>
            <a:ext cx="7924800" cy="879475"/>
          </a:xfrm>
        </p:spPr>
        <p:txBody>
          <a:bodyPr/>
          <a:lstStyle/>
          <a:p>
            <a:pPr algn="ctr"/>
            <a:r>
              <a:rPr lang="ru-RU" dirty="0" smtClean="0"/>
              <a:t>Проверка домашнего задания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idx="1"/>
          </p:nvPr>
        </p:nvSpPr>
        <p:spPr>
          <a:xfrm>
            <a:off x="755576" y="1412776"/>
            <a:ext cx="7855024" cy="4378424"/>
          </a:xfrm>
        </p:spPr>
        <p:txBody>
          <a:bodyPr/>
          <a:lstStyle/>
          <a:p>
            <a:pPr>
              <a:buNone/>
            </a:pPr>
            <a:r>
              <a:rPr lang="ru-RU" sz="2800" b="1" dirty="0" smtClean="0">
                <a:solidFill>
                  <a:srgbClr val="002060"/>
                </a:solidFill>
              </a:rPr>
              <a:t>Задача 1: </a:t>
            </a:r>
            <a:r>
              <a:rPr lang="ru-RU" sz="2800" dirty="0" smtClean="0">
                <a:solidFill>
                  <a:srgbClr val="002060"/>
                </a:solidFill>
              </a:rPr>
              <a:t>автомобиль прошел расстояние 500 м за 25с, найдите скорость автомобиля.</a:t>
            </a:r>
          </a:p>
          <a:p>
            <a:endParaRPr lang="ru-RU" dirty="0"/>
          </a:p>
        </p:txBody>
      </p:sp>
      <p:pic>
        <p:nvPicPr>
          <p:cNvPr id="26625" name="Picture 1" descr="C:\Users\Наталья\Downloads\899432_stock-photo-traffic-signal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79912" y="2420888"/>
            <a:ext cx="4386064" cy="2924043"/>
          </a:xfrm>
          <a:prstGeom prst="rect">
            <a:avLst/>
          </a:prstGeom>
          <a:noFill/>
          <a:ln w="3175">
            <a:solidFill>
              <a:srgbClr val="002060"/>
            </a:solidFill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55576" y="476672"/>
            <a:ext cx="7855024" cy="720080"/>
          </a:xfrm>
        </p:spPr>
        <p:txBody>
          <a:bodyPr/>
          <a:lstStyle/>
          <a:p>
            <a:pPr algn="ctr"/>
            <a:r>
              <a:rPr lang="ru-RU" dirty="0" smtClean="0"/>
              <a:t>Решите кроссворд: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1268760"/>
            <a:ext cx="8424936" cy="4680520"/>
          </a:xfrm>
        </p:spPr>
        <p:txBody>
          <a:bodyPr/>
          <a:lstStyle/>
          <a:p>
            <a:r>
              <a:rPr lang="ru-RU" sz="2400" dirty="0" smtClean="0">
                <a:solidFill>
                  <a:srgbClr val="002060"/>
                </a:solidFill>
              </a:rPr>
              <a:t>1. Движение, при котором тело проходит за любые равные участки времени равные расстояния  </a:t>
            </a:r>
          </a:p>
          <a:p>
            <a:r>
              <a:rPr lang="ru-RU" sz="2400" dirty="0" smtClean="0">
                <a:solidFill>
                  <a:srgbClr val="002060"/>
                </a:solidFill>
              </a:rPr>
              <a:t>2. Физическая величина, которая показывает какой путь проходит тело за единицу времени</a:t>
            </a:r>
          </a:p>
          <a:p>
            <a:r>
              <a:rPr lang="ru-RU" sz="2400" dirty="0" smtClean="0">
                <a:solidFill>
                  <a:srgbClr val="002060"/>
                </a:solidFill>
              </a:rPr>
              <a:t>3. Линия, по которой движется тело</a:t>
            </a:r>
          </a:p>
          <a:p>
            <a:r>
              <a:rPr lang="ru-RU" sz="2400" dirty="0" smtClean="0">
                <a:solidFill>
                  <a:srgbClr val="002060"/>
                </a:solidFill>
              </a:rPr>
              <a:t>4. Длина траектории, пройденная телом за данное время движения</a:t>
            </a:r>
          </a:p>
          <a:p>
            <a:r>
              <a:rPr lang="ru-RU" sz="2400" dirty="0" smtClean="0">
                <a:solidFill>
                  <a:srgbClr val="002060"/>
                </a:solidFill>
              </a:rPr>
              <a:t>5. Изменение положения тела относительно других тел</a:t>
            </a:r>
          </a:p>
          <a:p>
            <a:r>
              <a:rPr lang="ru-RU" sz="2400" dirty="0" smtClean="0">
                <a:solidFill>
                  <a:srgbClr val="002060"/>
                </a:solidFill>
              </a:rPr>
              <a:t>6. Какая единица измерения принята в СИ для измерения пути в качестве основной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8" y="620689"/>
            <a:ext cx="7927032" cy="792088"/>
          </a:xfrm>
        </p:spPr>
        <p:txBody>
          <a:bodyPr/>
          <a:lstStyle/>
          <a:p>
            <a:r>
              <a:rPr lang="ru-RU" dirty="0" smtClean="0"/>
              <a:t>Домашнее задание: решите задачу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sz="2400" dirty="0" smtClean="0">
                <a:solidFill>
                  <a:srgbClr val="002060"/>
                </a:solidFill>
              </a:rPr>
              <a:t>Из"Азбуки" Л.Н.Толстого. Мужик вышел пешком из Тулы в Москву 5 часов утра .В 12 часов выехал барин из Тулы в Москву. Мужик идет 5 верст в каждый час, а барин едет 11 вёрст в каждый час. На какой версте барин догонит мужика?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8" y="332656"/>
            <a:ext cx="7924800" cy="879475"/>
          </a:xfrm>
        </p:spPr>
        <p:txBody>
          <a:bodyPr/>
          <a:lstStyle/>
          <a:p>
            <a:pPr algn="ctr"/>
            <a:r>
              <a:rPr lang="ru-RU" sz="4400" dirty="0" smtClean="0"/>
              <a:t>Рефлексия </a:t>
            </a:r>
            <a:endParaRPr lang="ru-RU" sz="44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ru-RU" sz="3200" dirty="0" smtClean="0">
                <a:solidFill>
                  <a:srgbClr val="002060"/>
                </a:solidFill>
              </a:rPr>
              <a:t>зеленый – все получилось, все понятно</a:t>
            </a:r>
            <a:r>
              <a:rPr lang="ru-RU" sz="3200" dirty="0" smtClean="0">
                <a:solidFill>
                  <a:srgbClr val="002060"/>
                </a:solidFill>
              </a:rPr>
              <a:t>;</a:t>
            </a:r>
          </a:p>
          <a:p>
            <a:pPr algn="ctr">
              <a:buNone/>
            </a:pPr>
            <a:r>
              <a:rPr lang="ru-RU" sz="3200" dirty="0" smtClean="0">
                <a:solidFill>
                  <a:srgbClr val="002060"/>
                </a:solidFill>
              </a:rPr>
              <a:t> </a:t>
            </a:r>
            <a:r>
              <a:rPr lang="ru-RU" sz="3200" dirty="0" smtClean="0">
                <a:solidFill>
                  <a:srgbClr val="002060"/>
                </a:solidFill>
              </a:rPr>
              <a:t>желтый – остались пробелы в знаниях</a:t>
            </a:r>
            <a:r>
              <a:rPr lang="ru-RU" sz="3200" dirty="0" smtClean="0">
                <a:solidFill>
                  <a:srgbClr val="002060"/>
                </a:solidFill>
              </a:rPr>
              <a:t>;</a:t>
            </a:r>
          </a:p>
          <a:p>
            <a:pPr algn="ctr">
              <a:buNone/>
            </a:pPr>
            <a:r>
              <a:rPr lang="ru-RU" sz="3200" dirty="0" smtClean="0">
                <a:solidFill>
                  <a:srgbClr val="002060"/>
                </a:solidFill>
              </a:rPr>
              <a:t> </a:t>
            </a:r>
            <a:r>
              <a:rPr lang="ru-RU" sz="3200" dirty="0" smtClean="0">
                <a:solidFill>
                  <a:srgbClr val="002060"/>
                </a:solidFill>
              </a:rPr>
              <a:t>розовый – ничего не понял в течении урока</a:t>
            </a:r>
            <a:endParaRPr lang="ru-RU" sz="32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8" y="332656"/>
            <a:ext cx="7924800" cy="879475"/>
          </a:xfrm>
        </p:spPr>
        <p:txBody>
          <a:bodyPr/>
          <a:lstStyle/>
          <a:p>
            <a:pPr algn="ctr"/>
            <a:r>
              <a:rPr lang="ru-RU" dirty="0" smtClean="0">
                <a:solidFill>
                  <a:schemeClr val="bg1"/>
                </a:solidFill>
              </a:rPr>
              <a:t>Ответьте на вопросы</a:t>
            </a:r>
            <a:endParaRPr lang="ru-RU" dirty="0">
              <a:solidFill>
                <a:schemeClr val="bg1"/>
              </a:solidFill>
            </a:endParaRPr>
          </a:p>
        </p:txBody>
      </p:sp>
      <p:graphicFrame>
        <p:nvGraphicFramePr>
          <p:cNvPr id="9" name="Таблица 8"/>
          <p:cNvGraphicFramePr>
            <a:graphicFrameLocks noGrp="1"/>
          </p:cNvGraphicFramePr>
          <p:nvPr/>
        </p:nvGraphicFramePr>
        <p:xfrm>
          <a:off x="323528" y="1412777"/>
          <a:ext cx="8568952" cy="3888430"/>
        </p:xfrm>
        <a:graphic>
          <a:graphicData uri="http://schemas.openxmlformats.org/drawingml/2006/table">
            <a:tbl>
              <a:tblPr/>
              <a:tblGrid>
                <a:gridCol w="4284028"/>
                <a:gridCol w="4284924"/>
              </a:tblGrid>
              <a:tr h="57606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rgbClr val="00206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 вариант</a:t>
                      </a:r>
                      <a:endParaRPr lang="ru-RU" sz="2400" dirty="0">
                        <a:solidFill>
                          <a:srgbClr val="00206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rgbClr val="00206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2 вариант</a:t>
                      </a:r>
                      <a:endParaRPr lang="ru-RU" sz="2400" dirty="0">
                        <a:solidFill>
                          <a:srgbClr val="00206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0811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rgbClr val="00206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1.Запишите формулу для вычисления пути</a:t>
                      </a:r>
                      <a:endParaRPr lang="ru-RU" sz="2400" dirty="0">
                        <a:solidFill>
                          <a:srgbClr val="00206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rgbClr val="00206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1.Запишите формулу для вычисления времени</a:t>
                      </a:r>
                      <a:endParaRPr lang="ru-RU" sz="2400" dirty="0">
                        <a:solidFill>
                          <a:srgbClr val="00206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6808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solidFill>
                            <a:srgbClr val="00206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2.Единица измерения времени</a:t>
                      </a:r>
                      <a:endParaRPr lang="ru-RU" sz="2400">
                        <a:solidFill>
                          <a:srgbClr val="00206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rgbClr val="00206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2.Единица измерения пути</a:t>
                      </a:r>
                      <a:endParaRPr lang="ru-RU" sz="2400" dirty="0">
                        <a:solidFill>
                          <a:srgbClr val="00206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6808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solidFill>
                            <a:srgbClr val="00206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3.Переведите </a:t>
                      </a:r>
                      <a:r>
                        <a:rPr lang="ru-RU" sz="2400" i="1">
                          <a:solidFill>
                            <a:srgbClr val="00206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40 мин = …. с</a:t>
                      </a:r>
                      <a:endParaRPr lang="ru-RU" sz="2400">
                        <a:solidFill>
                          <a:srgbClr val="00206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rgbClr val="00206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3.Переведите </a:t>
                      </a:r>
                      <a:r>
                        <a:rPr lang="ru-RU" sz="2400" i="1" dirty="0">
                          <a:solidFill>
                            <a:srgbClr val="00206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3,5 км = … м</a:t>
                      </a:r>
                      <a:endParaRPr lang="ru-RU" sz="2400" dirty="0">
                        <a:solidFill>
                          <a:srgbClr val="00206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6808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rgbClr val="00206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4.Переведите 18  </a:t>
                      </a:r>
                      <a:r>
                        <a:rPr lang="ru-RU" sz="2400" dirty="0" smtClean="0">
                          <a:solidFill>
                            <a:srgbClr val="00206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    = </a:t>
                      </a:r>
                      <a:r>
                        <a:rPr lang="ru-RU" sz="2400" dirty="0">
                          <a:solidFill>
                            <a:srgbClr val="00206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… </a:t>
                      </a:r>
                      <a:endParaRPr lang="ru-RU" sz="2400" dirty="0">
                        <a:solidFill>
                          <a:srgbClr val="00206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rgbClr val="00206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4.Переведите 108 </a:t>
                      </a:r>
                      <a:r>
                        <a:rPr lang="ru-RU" sz="2400" dirty="0" smtClean="0">
                          <a:solidFill>
                            <a:srgbClr val="00206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      </a:t>
                      </a:r>
                      <a:r>
                        <a:rPr lang="ru-RU" sz="2400" dirty="0">
                          <a:solidFill>
                            <a:srgbClr val="00206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= … </a:t>
                      </a:r>
                      <a:endParaRPr lang="ru-RU" sz="2400" dirty="0">
                        <a:solidFill>
                          <a:srgbClr val="00206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1032" name="Object 8"/>
          <p:cNvGraphicFramePr>
            <a:graphicFrameLocks noChangeAspect="1"/>
          </p:cNvGraphicFramePr>
          <p:nvPr/>
        </p:nvGraphicFramePr>
        <p:xfrm>
          <a:off x="6948264" y="4509120"/>
          <a:ext cx="382141" cy="626711"/>
        </p:xfrm>
        <a:graphic>
          <a:graphicData uri="http://schemas.openxmlformats.org/presentationml/2006/ole">
            <p:oleObj spid="_x0000_s1032" name="Формула" r:id="rId3" imgW="241195" imgH="393529" progId="Equation.3">
              <p:embed/>
            </p:oleObj>
          </a:graphicData>
        </a:graphic>
      </p:graphicFrame>
      <p:graphicFrame>
        <p:nvGraphicFramePr>
          <p:cNvPr id="1031" name="Object 7"/>
          <p:cNvGraphicFramePr>
            <a:graphicFrameLocks noChangeAspect="1"/>
          </p:cNvGraphicFramePr>
          <p:nvPr/>
        </p:nvGraphicFramePr>
        <p:xfrm>
          <a:off x="8100392" y="4509120"/>
          <a:ext cx="324991" cy="701296"/>
        </p:xfrm>
        <a:graphic>
          <a:graphicData uri="http://schemas.openxmlformats.org/presentationml/2006/ole">
            <p:oleObj spid="_x0000_s1031" name="Формула" r:id="rId4" imgW="177646" imgH="393359" progId="Equation.3">
              <p:embed/>
            </p:oleObj>
          </a:graphicData>
        </a:graphic>
      </p:graphicFrame>
      <p:graphicFrame>
        <p:nvGraphicFramePr>
          <p:cNvPr id="1030" name="Object 6"/>
          <p:cNvGraphicFramePr>
            <a:graphicFrameLocks noChangeAspect="1"/>
          </p:cNvGraphicFramePr>
          <p:nvPr/>
        </p:nvGraphicFramePr>
        <p:xfrm>
          <a:off x="2555776" y="4509120"/>
          <a:ext cx="360040" cy="590466"/>
        </p:xfrm>
        <a:graphic>
          <a:graphicData uri="http://schemas.openxmlformats.org/presentationml/2006/ole">
            <p:oleObj spid="_x0000_s1030" name="Формула" r:id="rId5" imgW="241195" imgH="393529" progId="Equation.3">
              <p:embed/>
            </p:oleObj>
          </a:graphicData>
        </a:graphic>
      </p:graphicFrame>
      <p:graphicFrame>
        <p:nvGraphicFramePr>
          <p:cNvPr id="1029" name="Object 5"/>
          <p:cNvGraphicFramePr>
            <a:graphicFrameLocks noChangeAspect="1"/>
          </p:cNvGraphicFramePr>
          <p:nvPr/>
        </p:nvGraphicFramePr>
        <p:xfrm>
          <a:off x="3635897" y="4509120"/>
          <a:ext cx="300326" cy="648072"/>
        </p:xfrm>
        <a:graphic>
          <a:graphicData uri="http://schemas.openxmlformats.org/presentationml/2006/ole">
            <p:oleObj spid="_x0000_s1029" name="Формула" r:id="rId6" imgW="177646" imgH="393359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1043608" y="1412775"/>
          <a:ext cx="6984775" cy="3341174"/>
        </p:xfrm>
        <a:graphic>
          <a:graphicData uri="http://schemas.openxmlformats.org/drawingml/2006/table">
            <a:tbl>
              <a:tblPr/>
              <a:tblGrid>
                <a:gridCol w="3492023"/>
                <a:gridCol w="3492752"/>
              </a:tblGrid>
              <a:tr h="63367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rgbClr val="00206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 вариант</a:t>
                      </a:r>
                      <a:endParaRPr lang="ru-RU" sz="2400" dirty="0">
                        <a:solidFill>
                          <a:srgbClr val="00206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rgbClr val="00206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2 вариант</a:t>
                      </a:r>
                      <a:endParaRPr lang="ru-RU" sz="2400" dirty="0">
                        <a:solidFill>
                          <a:srgbClr val="00206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0649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solidFill>
                            <a:srgbClr val="00206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1. </a:t>
                      </a:r>
                      <a:endParaRPr lang="ru-RU" sz="2400">
                        <a:solidFill>
                          <a:srgbClr val="00206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rgbClr val="00206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1. </a:t>
                      </a:r>
                      <a:endParaRPr lang="ru-RU" sz="2400" dirty="0">
                        <a:solidFill>
                          <a:srgbClr val="00206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3367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solidFill>
                            <a:srgbClr val="00206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2. </a:t>
                      </a:r>
                      <a:r>
                        <a:rPr lang="ru-RU" sz="2400" i="1">
                          <a:solidFill>
                            <a:srgbClr val="00206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с</a:t>
                      </a:r>
                      <a:endParaRPr lang="ru-RU" sz="2400">
                        <a:solidFill>
                          <a:srgbClr val="00206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rgbClr val="00206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2. </a:t>
                      </a:r>
                      <a:r>
                        <a:rPr lang="ru-RU" sz="2400" i="1" dirty="0">
                          <a:solidFill>
                            <a:srgbClr val="00206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м</a:t>
                      </a:r>
                      <a:endParaRPr lang="ru-RU" sz="2400" dirty="0">
                        <a:solidFill>
                          <a:srgbClr val="00206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3367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solidFill>
                            <a:srgbClr val="00206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3. </a:t>
                      </a:r>
                      <a:r>
                        <a:rPr lang="ru-RU" sz="2400" i="1">
                          <a:solidFill>
                            <a:srgbClr val="00206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2400 с</a:t>
                      </a:r>
                      <a:endParaRPr lang="ru-RU" sz="2400">
                        <a:solidFill>
                          <a:srgbClr val="00206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rgbClr val="00206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3. </a:t>
                      </a:r>
                      <a:r>
                        <a:rPr lang="ru-RU" sz="2400" i="1" dirty="0">
                          <a:solidFill>
                            <a:srgbClr val="00206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3500 м</a:t>
                      </a:r>
                      <a:endParaRPr lang="ru-RU" sz="2400" dirty="0">
                        <a:solidFill>
                          <a:srgbClr val="00206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3367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solidFill>
                            <a:srgbClr val="00206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4. 0,5 </a:t>
                      </a:r>
                      <a:endParaRPr lang="ru-RU" sz="2400">
                        <a:solidFill>
                          <a:srgbClr val="00206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rgbClr val="00206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4. 30 </a:t>
                      </a:r>
                      <a:endParaRPr lang="ru-RU" sz="2400" dirty="0">
                        <a:solidFill>
                          <a:srgbClr val="00206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27652" name="Object 4"/>
          <p:cNvGraphicFramePr>
            <a:graphicFrameLocks noChangeAspect="1"/>
          </p:cNvGraphicFramePr>
          <p:nvPr/>
        </p:nvGraphicFramePr>
        <p:xfrm>
          <a:off x="1619672" y="2132855"/>
          <a:ext cx="1008112" cy="435321"/>
        </p:xfrm>
        <a:graphic>
          <a:graphicData uri="http://schemas.openxmlformats.org/presentationml/2006/ole">
            <p:oleObj spid="_x0000_s27652" name="Формула" r:id="rId3" imgW="418918" imgH="177723" progId="Equation.3">
              <p:embed/>
            </p:oleObj>
          </a:graphicData>
        </a:graphic>
      </p:graphicFrame>
      <p:graphicFrame>
        <p:nvGraphicFramePr>
          <p:cNvPr id="27651" name="Object 3"/>
          <p:cNvGraphicFramePr>
            <a:graphicFrameLocks noChangeAspect="1"/>
          </p:cNvGraphicFramePr>
          <p:nvPr/>
        </p:nvGraphicFramePr>
        <p:xfrm>
          <a:off x="5148064" y="2060848"/>
          <a:ext cx="720080" cy="738082"/>
        </p:xfrm>
        <a:graphic>
          <a:graphicData uri="http://schemas.openxmlformats.org/presentationml/2006/ole">
            <p:oleObj spid="_x0000_s27651" name="Формула" r:id="rId4" imgW="380835" imgH="393529" progId="Equation.3">
              <p:embed/>
            </p:oleObj>
          </a:graphicData>
        </a:graphic>
      </p:graphicFrame>
      <p:graphicFrame>
        <p:nvGraphicFramePr>
          <p:cNvPr id="27650" name="Object 2"/>
          <p:cNvGraphicFramePr>
            <a:graphicFrameLocks noChangeAspect="1"/>
          </p:cNvGraphicFramePr>
          <p:nvPr/>
        </p:nvGraphicFramePr>
        <p:xfrm>
          <a:off x="5220072" y="4077072"/>
          <a:ext cx="288032" cy="621543"/>
        </p:xfrm>
        <a:graphic>
          <a:graphicData uri="http://schemas.openxmlformats.org/presentationml/2006/ole">
            <p:oleObj spid="_x0000_s27650" name="Формула" r:id="rId5" imgW="177646" imgH="393359" progId="Equation.3">
              <p:embed/>
            </p:oleObj>
          </a:graphicData>
        </a:graphic>
      </p:graphicFrame>
      <p:graphicFrame>
        <p:nvGraphicFramePr>
          <p:cNvPr id="27649" name="Object 1"/>
          <p:cNvGraphicFramePr>
            <a:graphicFrameLocks noChangeAspect="1"/>
          </p:cNvGraphicFramePr>
          <p:nvPr/>
        </p:nvGraphicFramePr>
        <p:xfrm>
          <a:off x="1763688" y="4077072"/>
          <a:ext cx="288032" cy="621543"/>
        </p:xfrm>
        <a:graphic>
          <a:graphicData uri="http://schemas.openxmlformats.org/presentationml/2006/ole">
            <p:oleObj spid="_x0000_s27649" name="Формула" r:id="rId6" imgW="177646" imgH="393359" progId="Equation.3">
              <p:embed/>
            </p:oleObj>
          </a:graphicData>
        </a:graphic>
      </p:graphicFrame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683568" y="332656"/>
            <a:ext cx="7924800" cy="879475"/>
          </a:xfrm>
        </p:spPr>
        <p:txBody>
          <a:bodyPr/>
          <a:lstStyle/>
          <a:p>
            <a:pPr algn="ctr"/>
            <a:r>
              <a:rPr lang="ru-RU" dirty="0" smtClean="0"/>
              <a:t>Выполните взаимопроверку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762000"/>
            <a:ext cx="8062664" cy="2594992"/>
          </a:xfrm>
        </p:spPr>
        <p:txBody>
          <a:bodyPr/>
          <a:lstStyle/>
          <a:p>
            <a:pPr algn="ctr"/>
            <a:r>
              <a:rPr lang="ru-RU" dirty="0" smtClean="0"/>
              <a:t>Тема урока: «Решение задач на расчёт пути, скорости и времени движения тела.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39552" y="836712"/>
            <a:ext cx="8071048" cy="4954488"/>
          </a:xfrm>
        </p:spPr>
        <p:txBody>
          <a:bodyPr/>
          <a:lstStyle/>
          <a:p>
            <a:pPr>
              <a:buNone/>
            </a:pPr>
            <a:r>
              <a:rPr lang="ru-RU" sz="2400" b="1" dirty="0" smtClean="0">
                <a:solidFill>
                  <a:srgbClr val="002060"/>
                </a:solidFill>
              </a:rPr>
              <a:t>Задача 2: </a:t>
            </a:r>
            <a:r>
              <a:rPr lang="ru-RU" sz="2400" dirty="0" smtClean="0">
                <a:solidFill>
                  <a:srgbClr val="002060"/>
                </a:solidFill>
              </a:rPr>
              <a:t>Великий </a:t>
            </a:r>
            <a:r>
              <a:rPr lang="ru-RU" sz="2400" dirty="0" smtClean="0">
                <a:solidFill>
                  <a:srgbClr val="002060"/>
                </a:solidFill>
              </a:rPr>
              <a:t>русский писатель и наш земляк Л.Н.Толстой любил путешествовать и мог пройти пешком из Тулы в Москву.  Вычислите время, затраченное Л.Н.Толстым на это путешествие, если известно, что пройденный путь равен 190 км, а средняя скорость движения человека примерно 5        . </a:t>
            </a:r>
            <a:endParaRPr lang="ru-RU" sz="2400" dirty="0">
              <a:solidFill>
                <a:srgbClr val="002060"/>
              </a:solidFill>
            </a:endParaRPr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/>
        </p:nvGraphicFramePr>
        <p:xfrm>
          <a:off x="5076056" y="2636912"/>
          <a:ext cx="360040" cy="587434"/>
        </p:xfrm>
        <a:graphic>
          <a:graphicData uri="http://schemas.openxmlformats.org/presentationml/2006/ole">
            <p:oleObj spid="_x0000_s28674" name="Формула" r:id="rId3" imgW="241200" imgH="393480" progId="Equation.3">
              <p:embed/>
            </p:oleObj>
          </a:graphicData>
        </a:graphic>
      </p:graphicFrame>
      <p:pic>
        <p:nvPicPr>
          <p:cNvPr id="28675" name="Picture 3" descr="C:\Users\Наталья\Downloads\Т.Л.-Толстая-Сухотина.-Портрет-Толстого-в-кресле-с-книгой-в-руке.-1891-г.-Копия-с-оригинала-И.Е.-Репина.-1887-г.-Холст-масло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012160" y="2780928"/>
            <a:ext cx="2084832" cy="3121152"/>
          </a:xfrm>
          <a:prstGeom prst="rect">
            <a:avLst/>
          </a:prstGeom>
          <a:ln>
            <a:solidFill>
              <a:srgbClr val="002060"/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39552" y="692696"/>
            <a:ext cx="8071048" cy="5098504"/>
          </a:xfrm>
        </p:spPr>
        <p:txBody>
          <a:bodyPr/>
          <a:lstStyle/>
          <a:p>
            <a:pPr algn="just">
              <a:buNone/>
            </a:pPr>
            <a:r>
              <a:rPr lang="ru-RU" sz="2400" b="1" dirty="0" smtClean="0">
                <a:solidFill>
                  <a:srgbClr val="002060"/>
                </a:solidFill>
              </a:rPr>
              <a:t>Задача 3: </a:t>
            </a:r>
            <a:r>
              <a:rPr lang="ru-RU" sz="2400" dirty="0" smtClean="0">
                <a:solidFill>
                  <a:srgbClr val="002060"/>
                </a:solidFill>
              </a:rPr>
              <a:t>Серебряную </a:t>
            </a:r>
            <a:r>
              <a:rPr lang="ru-RU" sz="2400" dirty="0" smtClean="0">
                <a:solidFill>
                  <a:srgbClr val="002060"/>
                </a:solidFill>
              </a:rPr>
              <a:t>медаль на Олимпийский играх в </a:t>
            </a:r>
            <a:r>
              <a:rPr lang="ru-RU" sz="2400" dirty="0" err="1" smtClean="0">
                <a:solidFill>
                  <a:srgbClr val="002060"/>
                </a:solidFill>
              </a:rPr>
              <a:t>Лиллехамере</a:t>
            </a:r>
            <a:r>
              <a:rPr lang="ru-RU" sz="2400" dirty="0" smtClean="0">
                <a:solidFill>
                  <a:srgbClr val="002060"/>
                </a:solidFill>
              </a:rPr>
              <a:t> впервые в истории горнолыжного спорта России заняла С.Гладышева, проигравшая победительнице 0,2 с. На сколько метров она отстала, если средняя скорость движения на горнолыжной трассе 108       ? </a:t>
            </a:r>
          </a:p>
          <a:p>
            <a:endParaRPr lang="ru-RU" dirty="0"/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/>
        </p:nvGraphicFramePr>
        <p:xfrm>
          <a:off x="1547664" y="2492896"/>
          <a:ext cx="360040" cy="587434"/>
        </p:xfrm>
        <a:graphic>
          <a:graphicData uri="http://schemas.openxmlformats.org/presentationml/2006/ole">
            <p:oleObj spid="_x0000_s29698" name="Формула" r:id="rId3" imgW="241200" imgH="393480" progId="Equation.3">
              <p:embed/>
            </p:oleObj>
          </a:graphicData>
        </a:graphic>
      </p:graphicFrame>
      <p:pic>
        <p:nvPicPr>
          <p:cNvPr id="29699" name="Picture 3" descr="C:\Users\Наталья\Downloads\244620_SFyvKivejDfSqWyY1iPihg.jpe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499992" y="2708920"/>
            <a:ext cx="3816424" cy="2534106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764704"/>
            <a:ext cx="8712968" cy="5256584"/>
          </a:xfrm>
        </p:spPr>
        <p:txBody>
          <a:bodyPr/>
          <a:lstStyle/>
          <a:p>
            <a:pPr>
              <a:buNone/>
            </a:pPr>
            <a:r>
              <a:rPr lang="ru-RU" sz="2400" b="1" dirty="0" smtClean="0">
                <a:solidFill>
                  <a:srgbClr val="002060"/>
                </a:solidFill>
              </a:rPr>
              <a:t>Задача 3</a:t>
            </a:r>
            <a:r>
              <a:rPr lang="ru-RU" sz="2400" dirty="0" smtClean="0">
                <a:solidFill>
                  <a:srgbClr val="002060"/>
                </a:solidFill>
              </a:rPr>
              <a:t>: Баба </a:t>
            </a:r>
            <a:r>
              <a:rPr lang="ru-RU" sz="2400" dirty="0" smtClean="0">
                <a:solidFill>
                  <a:srgbClr val="002060"/>
                </a:solidFill>
              </a:rPr>
              <a:t>Яга летела в ступе со скоростью 20     в течение 5 мин, затем полчаса бежала 2 км по лесу, затем переплыла пруд шириной 1000 м со скоростью 0,5    . С какой средней скоростью гналась она за бедным Иванушкой? </a:t>
            </a:r>
          </a:p>
          <a:p>
            <a:pPr>
              <a:buNone/>
            </a:pPr>
            <a:endParaRPr lang="ru-RU" dirty="0"/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/>
        </p:nvGraphicFramePr>
        <p:xfrm>
          <a:off x="6660232" y="692696"/>
          <a:ext cx="288032" cy="637785"/>
        </p:xfrm>
        <a:graphic>
          <a:graphicData uri="http://schemas.openxmlformats.org/presentationml/2006/ole">
            <p:oleObj spid="_x0000_s30722" name="Формула" r:id="rId3" imgW="177480" imgH="393480" progId="Equation.3">
              <p:embed/>
            </p:oleObj>
          </a:graphicData>
        </a:graphic>
      </p:graphicFrame>
      <p:graphicFrame>
        <p:nvGraphicFramePr>
          <p:cNvPr id="7" name="Объект 6"/>
          <p:cNvGraphicFramePr>
            <a:graphicFrameLocks noChangeAspect="1"/>
          </p:cNvGraphicFramePr>
          <p:nvPr/>
        </p:nvGraphicFramePr>
        <p:xfrm>
          <a:off x="5076056" y="1412776"/>
          <a:ext cx="288032" cy="637785"/>
        </p:xfrm>
        <a:graphic>
          <a:graphicData uri="http://schemas.openxmlformats.org/presentationml/2006/ole">
            <p:oleObj spid="_x0000_s30725" name="Формула" r:id="rId4" imgW="177480" imgH="393480" progId="Equation.3">
              <p:embed/>
            </p:oleObj>
          </a:graphicData>
        </a:graphic>
      </p:graphicFrame>
      <p:pic>
        <p:nvPicPr>
          <p:cNvPr id="30726" name="Picture 6" descr="C:\Users\Наталья\Downloads\Plakat_baba_yaga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915816" y="2492896"/>
            <a:ext cx="3933056" cy="3933056"/>
          </a:xfrm>
          <a:prstGeom prst="rect">
            <a:avLst/>
          </a:prstGeom>
          <a:ln w="3175" cap="rnd">
            <a:solidFill>
              <a:srgbClr val="002060"/>
            </a:solidFill>
          </a:ln>
          <a:effectLst>
            <a:outerShdw blurRad="76200" dist="95250" dir="10500000" sx="97000" sy="23000" kx="900000" algn="br" rotWithShape="0">
              <a:srgbClr val="000000">
                <a:alpha val="20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764704"/>
            <a:ext cx="8640960" cy="5256584"/>
          </a:xfrm>
        </p:spPr>
        <p:txBody>
          <a:bodyPr/>
          <a:lstStyle/>
          <a:p>
            <a:pPr>
              <a:buNone/>
            </a:pPr>
            <a:r>
              <a:rPr lang="ru-RU" sz="2400" b="1" dirty="0" smtClean="0">
                <a:solidFill>
                  <a:srgbClr val="002060"/>
                </a:solidFill>
              </a:rPr>
              <a:t>Задача 5: </a:t>
            </a:r>
            <a:r>
              <a:rPr lang="ru-RU" sz="2400" dirty="0" smtClean="0">
                <a:solidFill>
                  <a:srgbClr val="002060"/>
                </a:solidFill>
              </a:rPr>
              <a:t>Определите </a:t>
            </a:r>
            <a:r>
              <a:rPr lang="ru-RU" sz="2400" dirty="0" smtClean="0">
                <a:solidFill>
                  <a:srgbClr val="002060"/>
                </a:solidFill>
              </a:rPr>
              <a:t>скорость при равномерном движении?</a:t>
            </a:r>
          </a:p>
          <a:p>
            <a:pPr>
              <a:buNone/>
            </a:pPr>
            <a:endParaRPr lang="ru-RU" sz="2400" dirty="0"/>
          </a:p>
        </p:txBody>
      </p:sp>
      <p:pic>
        <p:nvPicPr>
          <p:cNvPr id="4" name="Рисунок 3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43608" y="1844824"/>
            <a:ext cx="5040560" cy="3024336"/>
          </a:xfrm>
          <a:prstGeom prst="rect">
            <a:avLst/>
          </a:prstGeom>
          <a:noFill/>
          <a:ln w="3175">
            <a:solidFill>
              <a:srgbClr val="002060"/>
            </a:solidFill>
            <a:miter lim="800000"/>
            <a:headEnd/>
            <a:tailEnd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692696"/>
            <a:ext cx="8640960" cy="5400600"/>
          </a:xfrm>
        </p:spPr>
        <p:txBody>
          <a:bodyPr/>
          <a:lstStyle/>
          <a:p>
            <a:pPr>
              <a:buNone/>
            </a:pPr>
            <a:r>
              <a:rPr lang="ru-RU" sz="2400" b="1" dirty="0" smtClean="0">
                <a:solidFill>
                  <a:srgbClr val="002060"/>
                </a:solidFill>
              </a:rPr>
              <a:t>Задача 6:</a:t>
            </a:r>
            <a:r>
              <a:rPr lang="ru-RU" sz="2400" dirty="0" smtClean="0">
                <a:solidFill>
                  <a:srgbClr val="002060"/>
                </a:solidFill>
              </a:rPr>
              <a:t> Определите </a:t>
            </a:r>
            <a:r>
              <a:rPr lang="ru-RU" sz="2400" dirty="0" smtClean="0">
                <a:solidFill>
                  <a:srgbClr val="002060"/>
                </a:solidFill>
              </a:rPr>
              <a:t>путь, пройденный телом за  4 с?</a:t>
            </a:r>
          </a:p>
          <a:p>
            <a:pPr>
              <a:buNone/>
            </a:pPr>
            <a:endParaRPr lang="ru-RU" sz="2400" dirty="0"/>
          </a:p>
        </p:txBody>
      </p:sp>
      <p:pic>
        <p:nvPicPr>
          <p:cNvPr id="4" name="Рисунок 3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7584" y="1556792"/>
            <a:ext cx="5472608" cy="3384375"/>
          </a:xfrm>
          <a:prstGeom prst="rect">
            <a:avLst/>
          </a:prstGeom>
          <a:noFill/>
          <a:ln w="9525">
            <a:solidFill>
              <a:srgbClr val="002060"/>
            </a:solidFill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3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Century Gothic"/>
        <a:ea typeface=""/>
        <a:cs typeface=""/>
      </a:majorFont>
      <a:minorFont>
        <a:latin typeface="Century Gothic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2">
  <a:themeElements>
    <a:clrScheme name="Axis 1">
      <a:dk1>
        <a:srgbClr val="080808"/>
      </a:dk1>
      <a:lt1>
        <a:srgbClr val="F8F8F8"/>
      </a:lt1>
      <a:dk2>
        <a:srgbClr val="330000"/>
      </a:dk2>
      <a:lt2>
        <a:srgbClr val="FFFFFF"/>
      </a:lt2>
      <a:accent1>
        <a:srgbClr val="FF9900"/>
      </a:accent1>
      <a:accent2>
        <a:srgbClr val="CC3300"/>
      </a:accent2>
      <a:accent3>
        <a:srgbClr val="ADAAAA"/>
      </a:accent3>
      <a:accent4>
        <a:srgbClr val="D4D4D4"/>
      </a:accent4>
      <a:accent5>
        <a:srgbClr val="FFCAAA"/>
      </a:accent5>
      <a:accent6>
        <a:srgbClr val="B92D00"/>
      </a:accent6>
      <a:hlink>
        <a:srgbClr val="CC6600"/>
      </a:hlink>
      <a:folHlink>
        <a:srgbClr val="B2B282"/>
      </a:folHlink>
    </a:clrScheme>
    <a:fontScheme name="Axis">
      <a:majorFont>
        <a:latin typeface="Garamond"/>
        <a:ea typeface=""/>
        <a:cs typeface=""/>
      </a:majorFont>
      <a:minorFont>
        <a:latin typeface="Garamond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Axis 1">
        <a:dk1>
          <a:srgbClr val="080808"/>
        </a:dk1>
        <a:lt1>
          <a:srgbClr val="F8F8F8"/>
        </a:lt1>
        <a:dk2>
          <a:srgbClr val="330000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ADAAAA"/>
        </a:accent3>
        <a:accent4>
          <a:srgbClr val="D4D4D4"/>
        </a:accent4>
        <a:accent5>
          <a:srgbClr val="FFCAAA"/>
        </a:accent5>
        <a:accent6>
          <a:srgbClr val="B92D00"/>
        </a:accent6>
        <a:hlink>
          <a:srgbClr val="CC6600"/>
        </a:hlink>
        <a:folHlink>
          <a:srgbClr val="B2B28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xis 2">
        <a:dk1>
          <a:srgbClr val="333333"/>
        </a:dk1>
        <a:lt1>
          <a:srgbClr val="F8F8F8"/>
        </a:lt1>
        <a:dk2>
          <a:srgbClr val="800000"/>
        </a:dk2>
        <a:lt2>
          <a:srgbClr val="FFFFFF"/>
        </a:lt2>
        <a:accent1>
          <a:srgbClr val="CC9900"/>
        </a:accent1>
        <a:accent2>
          <a:srgbClr val="666666"/>
        </a:accent2>
        <a:accent3>
          <a:srgbClr val="C0AAAA"/>
        </a:accent3>
        <a:accent4>
          <a:srgbClr val="D4D4D4"/>
        </a:accent4>
        <a:accent5>
          <a:srgbClr val="E2CAAA"/>
        </a:accent5>
        <a:accent6>
          <a:srgbClr val="5C5C5C"/>
        </a:accent6>
        <a:hlink>
          <a:srgbClr val="CC6600"/>
        </a:hlink>
        <a:folHlink>
          <a:srgbClr val="95A58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xis 3">
        <a:dk1>
          <a:srgbClr val="5F5F5F"/>
        </a:dk1>
        <a:lt1>
          <a:srgbClr val="A4BEE0"/>
        </a:lt1>
        <a:dk2>
          <a:srgbClr val="013253"/>
        </a:dk2>
        <a:lt2>
          <a:srgbClr val="FFFFFF"/>
        </a:lt2>
        <a:accent1>
          <a:srgbClr val="588480"/>
        </a:accent1>
        <a:accent2>
          <a:srgbClr val="6600FF"/>
        </a:accent2>
        <a:accent3>
          <a:srgbClr val="AAADB3"/>
        </a:accent3>
        <a:accent4>
          <a:srgbClr val="8BA2BF"/>
        </a:accent4>
        <a:accent5>
          <a:srgbClr val="B4C2C0"/>
        </a:accent5>
        <a:accent6>
          <a:srgbClr val="5C00E7"/>
        </a:accent6>
        <a:hlink>
          <a:srgbClr val="CCCC00"/>
        </a:hlink>
        <a:folHlink>
          <a:srgbClr val="5F5F5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xis 4">
        <a:dk1>
          <a:srgbClr val="003300"/>
        </a:dk1>
        <a:lt1>
          <a:srgbClr val="F8F8F8"/>
        </a:lt1>
        <a:dk2>
          <a:srgbClr val="3D4A1C"/>
        </a:dk2>
        <a:lt2>
          <a:srgbClr val="FFFFFF"/>
        </a:lt2>
        <a:accent1>
          <a:srgbClr val="99CC00"/>
        </a:accent1>
        <a:accent2>
          <a:srgbClr val="669900"/>
        </a:accent2>
        <a:accent3>
          <a:srgbClr val="AFB1AB"/>
        </a:accent3>
        <a:accent4>
          <a:srgbClr val="D4D4D4"/>
        </a:accent4>
        <a:accent5>
          <a:srgbClr val="CAE2AA"/>
        </a:accent5>
        <a:accent6>
          <a:srgbClr val="5C8A00"/>
        </a:accent6>
        <a:hlink>
          <a:srgbClr val="CC9900"/>
        </a:hlink>
        <a:folHlink>
          <a:srgbClr val="B2B28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xis 5">
        <a:dk1>
          <a:srgbClr val="333333"/>
        </a:dk1>
        <a:lt1>
          <a:srgbClr val="F8F8F8"/>
        </a:lt1>
        <a:dk2>
          <a:srgbClr val="005D8C"/>
        </a:dk2>
        <a:lt2>
          <a:srgbClr val="FFFFFF"/>
        </a:lt2>
        <a:accent1>
          <a:srgbClr val="00CC99"/>
        </a:accent1>
        <a:accent2>
          <a:srgbClr val="0099CC"/>
        </a:accent2>
        <a:accent3>
          <a:srgbClr val="AAB6C5"/>
        </a:accent3>
        <a:accent4>
          <a:srgbClr val="D4D4D4"/>
        </a:accent4>
        <a:accent5>
          <a:srgbClr val="AAE2CA"/>
        </a:accent5>
        <a:accent6>
          <a:srgbClr val="008AB9"/>
        </a:accent6>
        <a:hlink>
          <a:srgbClr val="FFCC00"/>
        </a:hlink>
        <a:folHlink>
          <a:srgbClr val="D8D48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xis 6">
        <a:dk1>
          <a:srgbClr val="000000"/>
        </a:dk1>
        <a:lt1>
          <a:srgbClr val="ECAE00"/>
        </a:lt1>
        <a:dk2>
          <a:srgbClr val="FFFFFF"/>
        </a:dk2>
        <a:lt2>
          <a:srgbClr val="333333"/>
        </a:lt2>
        <a:accent1>
          <a:srgbClr val="CC6600"/>
        </a:accent1>
        <a:accent2>
          <a:srgbClr val="BA6D10"/>
        </a:accent2>
        <a:accent3>
          <a:srgbClr val="F4D3AA"/>
        </a:accent3>
        <a:accent4>
          <a:srgbClr val="000000"/>
        </a:accent4>
        <a:accent5>
          <a:srgbClr val="E2B8AA"/>
        </a:accent5>
        <a:accent6>
          <a:srgbClr val="A8620D"/>
        </a:accent6>
        <a:hlink>
          <a:srgbClr val="666633"/>
        </a:hlink>
        <a:folHlink>
          <a:srgbClr val="8D996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xis 7">
        <a:dk1>
          <a:srgbClr val="000000"/>
        </a:dk1>
        <a:lt1>
          <a:srgbClr val="FFFFFF"/>
        </a:lt1>
        <a:dk2>
          <a:srgbClr val="372221"/>
        </a:dk2>
        <a:lt2>
          <a:srgbClr val="808080"/>
        </a:lt2>
        <a:accent1>
          <a:srgbClr val="009999"/>
        </a:accent1>
        <a:accent2>
          <a:srgbClr val="9AAC98"/>
        </a:accent2>
        <a:accent3>
          <a:srgbClr val="FFFFFF"/>
        </a:accent3>
        <a:accent4>
          <a:srgbClr val="000000"/>
        </a:accent4>
        <a:accent5>
          <a:srgbClr val="AACACA"/>
        </a:accent5>
        <a:accent6>
          <a:srgbClr val="8B9B89"/>
        </a:accent6>
        <a:hlink>
          <a:srgbClr val="666699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xis 8">
        <a:dk1>
          <a:srgbClr val="292929"/>
        </a:dk1>
        <a:lt1>
          <a:srgbClr val="FFFFFF"/>
        </a:lt1>
        <a:dk2>
          <a:srgbClr val="000000"/>
        </a:dk2>
        <a:lt2>
          <a:srgbClr val="808080"/>
        </a:lt2>
        <a:accent1>
          <a:srgbClr val="CC9900"/>
        </a:accent1>
        <a:accent2>
          <a:srgbClr val="CCCC99"/>
        </a:accent2>
        <a:accent3>
          <a:srgbClr val="FFFFFF"/>
        </a:accent3>
        <a:accent4>
          <a:srgbClr val="212121"/>
        </a:accent4>
        <a:accent5>
          <a:srgbClr val="E2CAAA"/>
        </a:accent5>
        <a:accent6>
          <a:srgbClr val="B9B98A"/>
        </a:accent6>
        <a:hlink>
          <a:srgbClr val="9999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Тема3</Template>
  <TotalTime>50</TotalTime>
  <Words>412</Words>
  <Application>Microsoft Office PowerPoint</Application>
  <PresentationFormat>Экран (4:3)</PresentationFormat>
  <Paragraphs>43</Paragraphs>
  <Slides>12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2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5" baseType="lpstr">
      <vt:lpstr>Тема3</vt:lpstr>
      <vt:lpstr>Тема2</vt:lpstr>
      <vt:lpstr>Формула</vt:lpstr>
      <vt:lpstr>Проверка домашнего задания</vt:lpstr>
      <vt:lpstr>Ответьте на вопросы</vt:lpstr>
      <vt:lpstr>Выполните взаимопроверку</vt:lpstr>
      <vt:lpstr>Тема урока: «Решение задач на расчёт пути, скорости и времени движения тела.</vt:lpstr>
      <vt:lpstr>Слайд 5</vt:lpstr>
      <vt:lpstr>Слайд 6</vt:lpstr>
      <vt:lpstr>Слайд 7</vt:lpstr>
      <vt:lpstr>Слайд 8</vt:lpstr>
      <vt:lpstr>Слайд 9</vt:lpstr>
      <vt:lpstr>Решите кроссворд:</vt:lpstr>
      <vt:lpstr>Домашнее задание: решите задачу</vt:lpstr>
      <vt:lpstr>Рефлексия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Проверка домашнего задания</dc:title>
  <dc:creator>Наталья</dc:creator>
  <cp:lastModifiedBy>Наталья</cp:lastModifiedBy>
  <cp:revision>17</cp:revision>
  <dcterms:created xsi:type="dcterms:W3CDTF">2018-10-15T17:15:08Z</dcterms:created>
  <dcterms:modified xsi:type="dcterms:W3CDTF">2018-10-18T18:18:45Z</dcterms:modified>
</cp:coreProperties>
</file>