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sldIdLst>
    <p:sldId id="256" r:id="rId4"/>
    <p:sldId id="261" r:id="rId5"/>
    <p:sldId id="258" r:id="rId6"/>
    <p:sldId id="257" r:id="rId7"/>
    <p:sldId id="259" r:id="rId8"/>
    <p:sldId id="260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/>
          <p:nvPr/>
        </p:nvGrpSpPr>
        <p:grpSpPr>
          <a:xfrm>
            <a:off x="0" y="0"/>
            <a:ext cx="9145311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 descr="Stacked books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0463" y="1498602"/>
            <a:ext cx="52578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0463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C9DD-AB57-49B1-BB58-AEAF7341499B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4A9E-0682-4A17-AE86-EA86D4FCC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C9DD-AB57-49B1-BB58-AEAF7341499B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4A9E-0682-4A17-AE86-EA86D4FCC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5359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1"/>
          <p:cNvGrpSpPr/>
          <p:nvPr/>
        </p:nvGrpSpPr>
        <p:grpSpPr>
          <a:xfrm>
            <a:off x="1215" y="0"/>
            <a:ext cx="9144095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ed book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0598" y="0"/>
            <a:ext cx="3444593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77908" y="1498602"/>
            <a:ext cx="52578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77908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C9DD-AB57-49B1-BB58-AEAF7341499B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4A9E-0682-4A17-AE86-EA86D4FCC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8"/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C9DD-AB57-49B1-BB58-AEAF7341499B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4A9E-0682-4A17-AE86-EA86D4FCC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5045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C9DD-AB57-49B1-BB58-AEAF7341499B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4A9E-0682-4A17-AE86-EA86D4FCC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0072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C9DD-AB57-49B1-BB58-AEAF7341499B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4A9E-0682-4A17-AE86-EA86D4FCC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4845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C9DD-AB57-49B1-BB58-AEAF7341499B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4A9E-0682-4A17-AE86-EA86D4FCC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507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98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1798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C9DD-AB57-49B1-BB58-AEAF7341499B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4A9E-0682-4A17-AE86-EA86D4FCC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9110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C9DD-AB57-49B1-BB58-AEAF7341499B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4A9E-0682-4A17-AE86-EA86D4FCC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1372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C9DD-AB57-49B1-BB58-AEAF7341499B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4A9E-0682-4A17-AE86-EA86D4FCC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7619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C9DD-AB57-49B1-BB58-AEAF7341499B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4A9E-0682-4A17-AE86-EA86D4FCC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3691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15" y="0"/>
            <a:ext cx="9144095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ABEC9DD-AB57-49B1-BB58-AEAF7341499B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C4A9E-0682-4A17-AE86-EA86D4FCC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jpeg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Добрый день! 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36904" cy="792088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Техника безопасности в кабинете физики.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80920" cy="5544616"/>
          </a:xfrm>
        </p:spPr>
        <p:txBody>
          <a:bodyPr/>
          <a:lstStyle/>
          <a:p>
            <a:pPr lvl="0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Будьте внимательны, дисциплинированны, аккуратны, точно выполняйте указания учителя.</a:t>
            </a:r>
          </a:p>
          <a:p>
            <a:pPr lvl="0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работе со стеклянным оборудованием (колбы, стаканы, термометры и др.) соблюдайте осторожность, располагайте их на рабочем месте так, чтобы не разбить их и не уронить со стола.</a:t>
            </a:r>
          </a:p>
          <a:p>
            <a:pPr lvl="0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работе с термометром будьте осторожны, не сжимайте его крепко в руках при измерении температуры жидкости,  не касайтесь им краев посуды.</a:t>
            </a:r>
          </a:p>
          <a:p>
            <a:pPr lvl="0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Нельзя  оставлять без присмотра нагревательные приборы.</a:t>
            </a:r>
          </a:p>
          <a:p>
            <a:pPr lvl="0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работе с жидкими веществами не пробуйте их на вкус, не разбрызгивайте и не разливайте.  </a:t>
            </a:r>
          </a:p>
          <a:p>
            <a:pPr lvl="0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устанавливайте на краю стола штатив, во избежание его падения.</a:t>
            </a:r>
          </a:p>
          <a:p>
            <a:pPr lvl="0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Берегите оборудование и используйте его по назначению.</a:t>
            </a:r>
          </a:p>
          <a:p>
            <a:pPr lvl="0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получении травмы обратитесь к учителю.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620688"/>
            <a:ext cx="7392938" cy="3600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урока: Решение задач на расчёт количества теплоты при нагревании и охлаждении, а так же горении вещества.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73183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Ответьте на вопросы: </a:t>
            </a:r>
            <a:endParaRPr lang="ru-RU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136904" cy="5217443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Объясните физический смысл удельная теплоемкость керосина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с=2100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Поясните физический смысл удельная теплота сгорания нефти 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больше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2кДж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 Дж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Медной и стальной гирькам одинаковой массы передали равные количества теплоты. У какой гирьки температура изменится сильнее?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ли вскипятить ведро воды свечкой?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в пустынях днем очень жарко, а ночью температура падает ниже       ? </a:t>
            </a:r>
          </a:p>
          <a:p>
            <a:pPr lvl="0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5652120" y="1340768"/>
          <a:ext cx="576064" cy="558062"/>
        </p:xfrm>
        <a:graphic>
          <a:graphicData uri="http://schemas.openxmlformats.org/presentationml/2006/ole">
            <p:oleObj spid="_x0000_s1026" name="Формула" r:id="rId3" imgW="406080" imgH="393480" progId="Equation.3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851920" y="2276872"/>
          <a:ext cx="1224136" cy="612068"/>
        </p:xfrm>
        <a:graphic>
          <a:graphicData uri="http://schemas.openxmlformats.org/presentationml/2006/ole">
            <p:oleObj spid="_x0000_s1027" name="Формула" r:id="rId4" imgW="787320" imgH="39348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788024" y="5589240"/>
          <a:ext cx="648072" cy="450833"/>
        </p:xfrm>
        <a:graphic>
          <a:graphicData uri="http://schemas.openxmlformats.org/presentationml/2006/ole">
            <p:oleObj spid="_x0000_s1028" name="Формула" r:id="rId5" imgW="2919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96944" cy="65983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Рассчитайте количество теплоты, которое выделяется при сгорании различного топлива </a:t>
            </a:r>
            <a:endParaRPr lang="ru-RU" dirty="0">
              <a:solidFill>
                <a:schemeClr val="accent4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576" y="1412776"/>
          <a:ext cx="7632848" cy="3698740"/>
        </p:xfrm>
        <a:graphic>
          <a:graphicData uri="http://schemas.openxmlformats.org/drawingml/2006/table">
            <a:tbl>
              <a:tblPr/>
              <a:tblGrid>
                <a:gridCol w="1512168"/>
                <a:gridCol w="1985498"/>
                <a:gridCol w="2227156"/>
                <a:gridCol w="1908026"/>
              </a:tblGrid>
              <a:tr h="60460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21" marR="64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Бензин</a:t>
                      </a:r>
                      <a:endParaRPr lang="ru-RU" sz="1800" dirty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1" marR="64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Дизельное топливо</a:t>
                      </a:r>
                      <a:endParaRPr lang="ru-RU" sz="1800" dirty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1" marR="64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Газ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1" marR="64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388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расход</a:t>
                      </a:r>
                      <a:endParaRPr lang="ru-RU" sz="1800" dirty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1" marR="64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10,5л/100 км</a:t>
                      </a:r>
                      <a:endParaRPr lang="ru-RU" sz="1800" dirty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1" marR="64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8,5л/100 км</a:t>
                      </a:r>
                      <a:endParaRPr lang="ru-RU" sz="180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1" marR="64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Calibri"/>
                          <a:cs typeface="Times New Roman"/>
                        </a:rPr>
                        <a:t>15,5л/100км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1" marR="64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60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21" marR="64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1" marR="64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860</a:t>
                      </a:r>
                      <a:endParaRPr lang="ru-RU" sz="1800" dirty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1" marR="64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Calibri"/>
                          <a:cs typeface="Times New Roman"/>
                        </a:rPr>
                        <a:t>2,019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1" marR="64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60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21" marR="64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21" marR="64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21" marR="64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21" marR="64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60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21" marR="64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21" marR="64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21" marR="64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21" marR="64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60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21" marR="64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21" marR="64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21" marR="64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21" marR="64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1187624" y="2708920"/>
          <a:ext cx="576064" cy="549270"/>
        </p:xfrm>
        <a:graphic>
          <a:graphicData uri="http://schemas.openxmlformats.org/presentationml/2006/ole">
            <p:oleObj spid="_x0000_s38919" name="Формула" r:id="rId3" imgW="406048" imgH="393359" progId="Equation.3">
              <p:embed/>
            </p:oleObj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1115616" y="3356992"/>
          <a:ext cx="602408" cy="504056"/>
        </p:xfrm>
        <a:graphic>
          <a:graphicData uri="http://schemas.openxmlformats.org/presentationml/2006/ole">
            <p:oleObj spid="_x0000_s38918" name="Формула" r:id="rId4" imgW="469696" imgH="393529" progId="Equation.3">
              <p:embed/>
            </p:oleObj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5148064" y="3361568"/>
          <a:ext cx="792088" cy="339466"/>
        </p:xfrm>
        <a:graphic>
          <a:graphicData uri="http://schemas.openxmlformats.org/presentationml/2006/ole">
            <p:oleObj spid="_x0000_s38916" name="Формула" r:id="rId5" imgW="469696" imgH="203112" progId="Equation.3">
              <p:embed/>
            </p:oleObj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6804248" y="3429000"/>
          <a:ext cx="864096" cy="339972"/>
        </p:xfrm>
        <a:graphic>
          <a:graphicData uri="http://schemas.openxmlformats.org/presentationml/2006/ole">
            <p:oleObj spid="_x0000_s38915" name="Формула" r:id="rId6" imgW="583947" imgH="228501" progId="Equation.3">
              <p:embed/>
            </p:oleObj>
          </a:graphicData>
        </a:graphic>
      </p:graphicFrame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1115616" y="4077072"/>
          <a:ext cx="783616" cy="360040"/>
        </p:xfrm>
        <a:graphic>
          <a:graphicData uri="http://schemas.openxmlformats.org/presentationml/2006/ole">
            <p:oleObj spid="_x0000_s38914" name="Формула" r:id="rId7" imgW="355292" imgH="164957" progId="Equation.3">
              <p:embed/>
            </p:oleObj>
          </a:graphicData>
        </a:graphic>
      </p:graphicFrame>
      <p:graphicFrame>
        <p:nvGraphicFramePr>
          <p:cNvPr id="38913" name="Object 1"/>
          <p:cNvGraphicFramePr>
            <a:graphicFrameLocks noChangeAspect="1"/>
          </p:cNvGraphicFramePr>
          <p:nvPr/>
        </p:nvGraphicFramePr>
        <p:xfrm>
          <a:off x="1115616" y="4653136"/>
          <a:ext cx="840093" cy="360040"/>
        </p:xfrm>
        <a:graphic>
          <a:graphicData uri="http://schemas.openxmlformats.org/presentationml/2006/ole">
            <p:oleObj spid="_x0000_s38913" name="Формула" r:id="rId8" imgW="469696" imgH="203112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776864" cy="648072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1:</a:t>
            </a:r>
            <a:endParaRPr lang="ru-RU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08912" cy="521744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подготовке к урокам в течение двух часов Вы тратите около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800 кДж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энергии. Восстановите ли Вы запас энергии, если выпьете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 мл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молока и съедите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50г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пшеничного хлеба? (Плотность молока 1036      , удельная теплота сгорания: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молока                    , хлеба                  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843808" y="2492896"/>
          <a:ext cx="432048" cy="704921"/>
        </p:xfrm>
        <a:graphic>
          <a:graphicData uri="http://schemas.openxmlformats.org/presentationml/2006/ole">
            <p:oleObj spid="_x0000_s54274" name="Формула" r:id="rId3" imgW="241200" imgH="393480" progId="Equation.3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2051720" y="3068960"/>
          <a:ext cx="1835043" cy="720080"/>
        </p:xfrm>
        <a:graphic>
          <a:graphicData uri="http://schemas.openxmlformats.org/presentationml/2006/ole">
            <p:oleObj spid="_x0000_s54275" name="Формула" r:id="rId4" imgW="1002960" imgH="39348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4860032" y="3068960"/>
          <a:ext cx="1505199" cy="648072"/>
        </p:xfrm>
        <a:graphic>
          <a:graphicData uri="http://schemas.openxmlformats.org/presentationml/2006/ole">
            <p:oleObj spid="_x0000_s54278" name="Формула" r:id="rId5" imgW="914400" imgH="393480" progId="Equation.3">
              <p:embed/>
            </p:oleObj>
          </a:graphicData>
        </a:graphic>
      </p:graphicFrame>
      <p:pic>
        <p:nvPicPr>
          <p:cNvPr id="54279" name="Picture 7" descr="C:\Users\Наталья\Downloads\1863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3789040"/>
            <a:ext cx="3312368" cy="2287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2" cy="720080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2:</a:t>
            </a:r>
            <a:endParaRPr lang="ru-RU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136904" cy="492941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1904 г. на Урале был найден платиновый самородок, для нагревания которого на 200   потребовалось бы 23056 Дж энергии. Какова масса данного самородка?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7524328" y="1556792"/>
          <a:ext cx="533648" cy="533648"/>
        </p:xfrm>
        <a:graphic>
          <a:graphicData uri="http://schemas.openxmlformats.org/presentationml/2006/ole">
            <p:oleObj spid="_x0000_s55298" name="Формула" r:id="rId3" imgW="203040" imgH="203040" progId="Equation.3">
              <p:embed/>
            </p:oleObj>
          </a:graphicData>
        </a:graphic>
      </p:graphicFrame>
      <p:pic>
        <p:nvPicPr>
          <p:cNvPr id="55299" name="Picture 3" descr="C:\Users\Наталья\Downloads\самородок платины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1331640" y="2924944"/>
            <a:ext cx="3313272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Рефлексия:</a:t>
            </a:r>
            <a:endParaRPr lang="ru-RU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00200"/>
            <a:ext cx="8136903" cy="452596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Зеленый – я хорошо понял, как рассчитывать количество теплоты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Желтый – я не все понял, у меня были ошибки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Красный – я не понял, как решать подобные задачи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Оцените свою работу и выберите один квадрат, положите его на край стола.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4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lass open house presentati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Classroom open house presentation.potx" id="{AB7D8AB0-4323-4322-AB21-8CB398DB9E96}" vid="{5BFEA1FF-C39F-48A2-B239-4B55565FC3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55</TotalTime>
  <Words>363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Тема3</vt:lpstr>
      <vt:lpstr>Тема4</vt:lpstr>
      <vt:lpstr>Class open house presentation</vt:lpstr>
      <vt:lpstr>Формула</vt:lpstr>
      <vt:lpstr>Добрый день! </vt:lpstr>
      <vt:lpstr>Техника безопасности в кабинете физики.  </vt:lpstr>
      <vt:lpstr>Тема урока: Решение задач на расчёт количества теплоты при нагревании и охлаждении, а так же горении вещества. </vt:lpstr>
      <vt:lpstr>Ответьте на вопросы: </vt:lpstr>
      <vt:lpstr>Рассчитайте количество теплоты, которое выделяется при сгорании различного топлива </vt:lpstr>
      <vt:lpstr>Задача 1:</vt:lpstr>
      <vt:lpstr>Задача 2:</vt:lpstr>
      <vt:lpstr>Рефлексия: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Добрый день! </dc:title>
  <dc:creator>Наталья</dc:creator>
  <cp:lastModifiedBy>Наталья</cp:lastModifiedBy>
  <cp:revision>14</cp:revision>
  <dcterms:created xsi:type="dcterms:W3CDTF">2018-10-24T17:19:23Z</dcterms:created>
  <dcterms:modified xsi:type="dcterms:W3CDTF">2018-10-25T17:28:45Z</dcterms:modified>
</cp:coreProperties>
</file>