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1"/>
  </p:notesMasterIdLst>
  <p:sldIdLst>
    <p:sldId id="313" r:id="rId2"/>
    <p:sldId id="256" r:id="rId3"/>
    <p:sldId id="257" r:id="rId4"/>
    <p:sldId id="258" r:id="rId5"/>
    <p:sldId id="302" r:id="rId6"/>
    <p:sldId id="259" r:id="rId7"/>
    <p:sldId id="303" r:id="rId8"/>
    <p:sldId id="260" r:id="rId9"/>
    <p:sldId id="304" r:id="rId10"/>
    <p:sldId id="261" r:id="rId11"/>
    <p:sldId id="305" r:id="rId12"/>
    <p:sldId id="262" r:id="rId13"/>
    <p:sldId id="263" r:id="rId14"/>
    <p:sldId id="264" r:id="rId15"/>
    <p:sldId id="265" r:id="rId16"/>
    <p:sldId id="266" r:id="rId17"/>
    <p:sldId id="267" r:id="rId18"/>
    <p:sldId id="268" r:id="rId19"/>
    <p:sldId id="269" r:id="rId20"/>
    <p:sldId id="270" r:id="rId21"/>
    <p:sldId id="306" r:id="rId22"/>
    <p:sldId id="271" r:id="rId23"/>
    <p:sldId id="272" r:id="rId24"/>
    <p:sldId id="273" r:id="rId25"/>
    <p:sldId id="274" r:id="rId26"/>
    <p:sldId id="307" r:id="rId27"/>
    <p:sldId id="275" r:id="rId28"/>
    <p:sldId id="276" r:id="rId29"/>
    <p:sldId id="308" r:id="rId30"/>
    <p:sldId id="277" r:id="rId31"/>
    <p:sldId id="278" r:id="rId32"/>
    <p:sldId id="279" r:id="rId33"/>
    <p:sldId id="280" r:id="rId34"/>
    <p:sldId id="281" r:id="rId35"/>
    <p:sldId id="282" r:id="rId36"/>
    <p:sldId id="283" r:id="rId37"/>
    <p:sldId id="284" r:id="rId38"/>
    <p:sldId id="285" r:id="rId39"/>
    <p:sldId id="286" r:id="rId40"/>
    <p:sldId id="287" r:id="rId41"/>
    <p:sldId id="314" r:id="rId42"/>
    <p:sldId id="288" r:id="rId43"/>
    <p:sldId id="289" r:id="rId44"/>
    <p:sldId id="290" r:id="rId45"/>
    <p:sldId id="291" r:id="rId46"/>
    <p:sldId id="292" r:id="rId47"/>
    <p:sldId id="309" r:id="rId48"/>
    <p:sldId id="310" r:id="rId49"/>
    <p:sldId id="293" r:id="rId50"/>
    <p:sldId id="294" r:id="rId51"/>
    <p:sldId id="295" r:id="rId52"/>
    <p:sldId id="296" r:id="rId53"/>
    <p:sldId id="297" r:id="rId54"/>
    <p:sldId id="298" r:id="rId55"/>
    <p:sldId id="299" r:id="rId56"/>
    <p:sldId id="300" r:id="rId57"/>
    <p:sldId id="311" r:id="rId58"/>
    <p:sldId id="301" r:id="rId59"/>
    <p:sldId id="312"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0066FF"/>
    <a:srgbClr val="FF0066"/>
    <a:srgbClr val="FF9900"/>
    <a:srgbClr val="CC0099"/>
    <a:srgbClr val="008000"/>
    <a:srgbClr val="00CC00"/>
    <a:srgbClr val="FF99FF"/>
  </p:clrMru>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FB5967-2050-4381-A2CE-E61E43AA1F2E}" type="datetimeFigureOut">
              <a:rPr lang="ru-RU" smtClean="0"/>
              <a:pPr/>
              <a:t>19.05.2018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64DF12-D89C-4200-A22A-623A82723DB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64DF12-D89C-4200-A22A-623A82723DB9}"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19.05.2018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19.05.2018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19.05.2018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357430"/>
            <a:ext cx="8229600" cy="1143000"/>
          </a:xfrm>
        </p:spPr>
        <p:txBody>
          <a:bodyPr>
            <a:normAutofit fontScale="90000"/>
          </a:bodyPr>
          <a:lstStyle/>
          <a:p>
            <a:pPr algn="ctr"/>
            <a:r>
              <a:rPr lang="ru-RU" dirty="0" smtClean="0">
                <a:solidFill>
                  <a:srgbClr val="0000FF"/>
                </a:solidFill>
                <a:latin typeface="Times New Roman" pitchFamily="18" charset="0"/>
                <a:cs typeface="Times New Roman" pitchFamily="18" charset="0"/>
              </a:rPr>
              <a:t>Презентация на тему: «Технология критического мышления на уроках английского языка»</a:t>
            </a:r>
            <a:endParaRPr lang="ru-RU" dirty="0">
              <a:solidFill>
                <a:srgbClr val="0000FF"/>
              </a:solidFill>
              <a:latin typeface="Times New Roman" pitchFamily="18" charset="0"/>
              <a:cs typeface="Times New Roman" pitchFamily="18" charset="0"/>
            </a:endParaRPr>
          </a:p>
        </p:txBody>
      </p:sp>
      <p:sp>
        <p:nvSpPr>
          <p:cNvPr id="5" name="TextBox 4"/>
          <p:cNvSpPr txBox="1"/>
          <p:nvPr/>
        </p:nvSpPr>
        <p:spPr>
          <a:xfrm>
            <a:off x="4143372" y="5534561"/>
            <a:ext cx="5000628" cy="1323439"/>
          </a:xfrm>
          <a:prstGeom prst="rect">
            <a:avLst/>
          </a:prstGeom>
          <a:noFill/>
        </p:spPr>
        <p:txBody>
          <a:bodyPr wrap="square" rtlCol="0">
            <a:spAutoFit/>
          </a:bodyPr>
          <a:lstStyle/>
          <a:p>
            <a:pPr algn="r"/>
            <a:r>
              <a:rPr lang="ru-RU" sz="2000" dirty="0" smtClean="0">
                <a:solidFill>
                  <a:schemeClr val="accent1">
                    <a:lumMod val="75000"/>
                  </a:schemeClr>
                </a:solidFill>
                <a:latin typeface="Times New Roman" pitchFamily="18" charset="0"/>
                <a:cs typeface="Times New Roman" pitchFamily="18" charset="0"/>
              </a:rPr>
              <a:t>Выполнила: учитель английского языка</a:t>
            </a:r>
          </a:p>
          <a:p>
            <a:pPr algn="r"/>
            <a:r>
              <a:rPr lang="ru-RU" sz="2000" dirty="0" smtClean="0">
                <a:solidFill>
                  <a:schemeClr val="accent1">
                    <a:lumMod val="75000"/>
                  </a:schemeClr>
                </a:solidFill>
                <a:latin typeface="Times New Roman" pitchFamily="18" charset="0"/>
                <a:cs typeface="Times New Roman" pitchFamily="18" charset="0"/>
              </a:rPr>
              <a:t>Захарян А.А.</a:t>
            </a:r>
          </a:p>
          <a:p>
            <a:pPr algn="r"/>
            <a:r>
              <a:rPr lang="ru-RU" sz="2000" dirty="0" smtClean="0">
                <a:solidFill>
                  <a:schemeClr val="accent1">
                    <a:lumMod val="75000"/>
                  </a:schemeClr>
                </a:solidFill>
                <a:latin typeface="Times New Roman" pitchFamily="18" charset="0"/>
                <a:cs typeface="Times New Roman" pitchFamily="18" charset="0"/>
              </a:rPr>
              <a:t>МБОУ  СОШ №12</a:t>
            </a:r>
          </a:p>
          <a:p>
            <a:pPr algn="r"/>
            <a:r>
              <a:rPr lang="ru-RU" sz="2000" dirty="0" smtClean="0">
                <a:solidFill>
                  <a:schemeClr val="accent1">
                    <a:lumMod val="75000"/>
                  </a:schemeClr>
                </a:solidFill>
                <a:latin typeface="Times New Roman" pitchFamily="18" charset="0"/>
                <a:cs typeface="Times New Roman" pitchFamily="18" charset="0"/>
              </a:rPr>
              <a:t>Г.Щекино</a:t>
            </a:r>
            <a:endParaRPr lang="ru-RU" sz="2000" dirty="0">
              <a:solidFill>
                <a:schemeClr val="accent1">
                  <a:lumMod val="75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ain_pic.jpg"/>
          <p:cNvPicPr>
            <a:picLocks noChangeAspect="1"/>
          </p:cNvPicPr>
          <p:nvPr/>
        </p:nvPicPr>
        <p:blipFill>
          <a:blip r:embed="rId2" cstate="print"/>
          <a:stretch>
            <a:fillRect/>
          </a:stretch>
        </p:blipFill>
        <p:spPr>
          <a:xfrm>
            <a:off x="0" y="0"/>
            <a:ext cx="9104294" cy="6858000"/>
          </a:xfrm>
          <a:prstGeom prst="rect">
            <a:avLst/>
          </a:prstGeom>
        </p:spPr>
      </p:pic>
      <p:sp>
        <p:nvSpPr>
          <p:cNvPr id="3" name="Содержимое 2"/>
          <p:cNvSpPr>
            <a:spLocks noGrp="1"/>
          </p:cNvSpPr>
          <p:nvPr>
            <p:ph idx="1"/>
          </p:nvPr>
        </p:nvSpPr>
        <p:spPr>
          <a:xfrm>
            <a:off x="285720" y="1214422"/>
            <a:ext cx="8001056" cy="4000528"/>
          </a:xfrm>
        </p:spPr>
        <p:txBody>
          <a:bodyPr>
            <a:noAutofit/>
          </a:bodyPr>
          <a:lstStyle/>
          <a:p>
            <a:pPr algn="ctr">
              <a:buNone/>
            </a:pPr>
            <a:r>
              <a:rPr lang="ru-RU" dirty="0" smtClean="0">
                <a:latin typeface="CyrillicBrush" pitchFamily="34" charset="0"/>
                <a:cs typeface="Times New Roman" pitchFamily="18" charset="0"/>
              </a:rPr>
              <a:t>Технология критического мышления дает ученику</a:t>
            </a:r>
          </a:p>
          <a:p>
            <a:pPr>
              <a:buClrTx/>
              <a:buSzPct val="75000"/>
              <a:buFont typeface="Wingdings" pitchFamily="2" charset="2"/>
              <a:buChar char="ü"/>
            </a:pPr>
            <a:r>
              <a:rPr lang="ru-RU" sz="2000" i="1" dirty="0" smtClean="0">
                <a:latin typeface="Times New Roman" pitchFamily="18" charset="0"/>
                <a:cs typeface="Times New Roman" pitchFamily="18" charset="0"/>
              </a:rPr>
              <a:t>- повышение эффективности восприятия информации;</a:t>
            </a:r>
          </a:p>
          <a:p>
            <a:pPr>
              <a:buClrTx/>
              <a:buSzPct val="75000"/>
              <a:buFont typeface="Wingdings" pitchFamily="2" charset="2"/>
              <a:buChar char="ü"/>
            </a:pPr>
            <a:r>
              <a:rPr lang="ru-RU" sz="2000" i="1" dirty="0" smtClean="0">
                <a:latin typeface="Times New Roman" pitchFamily="18" charset="0"/>
                <a:cs typeface="Times New Roman" pitchFamily="18" charset="0"/>
              </a:rPr>
              <a:t>- повышение интереса как к изучаемому материалу, так и к самому процессу обучения;</a:t>
            </a:r>
          </a:p>
          <a:p>
            <a:pPr>
              <a:buClrTx/>
              <a:buSzPct val="75000"/>
              <a:buFont typeface="Wingdings" pitchFamily="2" charset="2"/>
              <a:buChar char="ü"/>
            </a:pPr>
            <a:r>
              <a:rPr lang="ru-RU" sz="2000" i="1" dirty="0" smtClean="0">
                <a:latin typeface="Times New Roman" pitchFamily="18" charset="0"/>
                <a:cs typeface="Times New Roman" pitchFamily="18" charset="0"/>
              </a:rPr>
              <a:t> - умение критически мыслить;</a:t>
            </a:r>
          </a:p>
          <a:p>
            <a:pPr>
              <a:buClrTx/>
              <a:buSzPct val="75000"/>
              <a:buFont typeface="Wingdings" pitchFamily="2" charset="2"/>
              <a:buChar char="ü"/>
            </a:pPr>
            <a:r>
              <a:rPr lang="ru-RU" sz="2000" i="1" dirty="0" smtClean="0">
                <a:latin typeface="Times New Roman" pitchFamily="18" charset="0"/>
                <a:cs typeface="Times New Roman" pitchFamily="18" charset="0"/>
              </a:rPr>
              <a:t> - умение ответственно относиться к собственному образованию;</a:t>
            </a:r>
          </a:p>
          <a:p>
            <a:pPr>
              <a:buClrTx/>
              <a:buSzPct val="75000"/>
              <a:buFont typeface="Wingdings" pitchFamily="2" charset="2"/>
              <a:buChar char="ü"/>
            </a:pPr>
            <a:r>
              <a:rPr lang="ru-RU" sz="2000" i="1" dirty="0" smtClean="0">
                <a:latin typeface="Times New Roman" pitchFamily="18" charset="0"/>
                <a:cs typeface="Times New Roman" pitchFamily="18" charset="0"/>
              </a:rPr>
              <a:t> - умение работать в сотрудничестве с другими;</a:t>
            </a:r>
          </a:p>
          <a:p>
            <a:pPr>
              <a:buClrTx/>
              <a:buSzPct val="75000"/>
              <a:buFont typeface="Wingdings" pitchFamily="2" charset="2"/>
              <a:buChar char="ü"/>
            </a:pPr>
            <a:r>
              <a:rPr lang="ru-RU" sz="2000" i="1" dirty="0" smtClean="0">
                <a:latin typeface="Times New Roman" pitchFamily="18" charset="0"/>
                <a:cs typeface="Times New Roman" pitchFamily="18" charset="0"/>
              </a:rPr>
              <a:t> - повышение качества образования учеников;</a:t>
            </a:r>
          </a:p>
          <a:p>
            <a:pPr>
              <a:buClrTx/>
              <a:buSzPct val="75000"/>
              <a:buFont typeface="Wingdings" pitchFamily="2" charset="2"/>
              <a:buChar char="ü"/>
            </a:pPr>
            <a:r>
              <a:rPr lang="ru-RU" sz="2000" i="1" dirty="0" smtClean="0">
                <a:latin typeface="Times New Roman" pitchFamily="18" charset="0"/>
                <a:cs typeface="Times New Roman" pitchFamily="18" charset="0"/>
              </a:rPr>
              <a:t> - желание и умение стать человеком, который учится в течение всей жизни.</a:t>
            </a:r>
          </a:p>
          <a:p>
            <a:pPr algn="ctr">
              <a:buClrTx/>
              <a:buSzPct val="75000"/>
              <a:buNone/>
            </a:pPr>
            <a:endParaRPr lang="ru-RU" sz="1800" dirty="0">
              <a:latin typeface="Times New Roman" pitchFamily="18" charset="0"/>
              <a:cs typeface="Times New Roman" pitchFamily="18" charset="0"/>
            </a:endParaRPr>
          </a:p>
        </p:txBody>
      </p:sp>
      <p:pic>
        <p:nvPicPr>
          <p:cNvPr id="4" name="Рисунок 3" descr="Урок.gif"/>
          <p:cNvPicPr>
            <a:picLocks noChangeAspect="1"/>
          </p:cNvPicPr>
          <p:nvPr/>
        </p:nvPicPr>
        <p:blipFill>
          <a:blip r:embed="rId3" cstate="print">
            <a:clrChange>
              <a:clrFrom>
                <a:srgbClr val="FFFFFF"/>
              </a:clrFrom>
              <a:clrTo>
                <a:srgbClr val="FFFFFF">
                  <a:alpha val="0"/>
                </a:srgbClr>
              </a:clrTo>
            </a:clrChange>
          </a:blip>
          <a:stretch>
            <a:fillRect/>
          </a:stretch>
        </p:blipFill>
        <p:spPr>
          <a:xfrm>
            <a:off x="2714612" y="4643446"/>
            <a:ext cx="2214573" cy="2214554"/>
          </a:xfrm>
          <a:prstGeom prst="rect">
            <a:avLst/>
          </a:prstGeom>
        </p:spPr>
      </p:pic>
      <p:pic>
        <p:nvPicPr>
          <p:cNvPr id="5" name="Рисунок 4" descr="imag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6786578" y="-285776"/>
            <a:ext cx="1866900" cy="1947859"/>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7286676" cy="5715040"/>
          </a:xfrm>
        </p:spPr>
        <p:txBody>
          <a:bodyPr>
            <a:normAutofit fontScale="70000" lnSpcReduction="20000"/>
          </a:bodyPr>
          <a:lstStyle/>
          <a:p>
            <a:pPr algn="ctr">
              <a:buClrTx/>
              <a:buSzPct val="75000"/>
              <a:buNone/>
            </a:pPr>
            <a:r>
              <a:rPr lang="ru-RU" sz="5700" dirty="0" smtClean="0">
                <a:solidFill>
                  <a:srgbClr val="002060"/>
                </a:solidFill>
                <a:latin typeface="Acquest Script" pitchFamily="2" charset="0"/>
                <a:cs typeface="Times New Roman" pitchFamily="18" charset="0"/>
              </a:rPr>
              <a:t>Технология критического мышления дает учителю</a:t>
            </a:r>
            <a:r>
              <a:rPr lang="ru-RU" sz="4000" dirty="0" smtClean="0">
                <a:solidFill>
                  <a:srgbClr val="002060"/>
                </a:solidFill>
                <a:latin typeface="Acquest Script" pitchFamily="2" charset="0"/>
                <a:cs typeface="Times New Roman" pitchFamily="18" charset="0"/>
              </a:rPr>
              <a:t>:</a:t>
            </a:r>
          </a:p>
          <a:p>
            <a:pPr>
              <a:lnSpc>
                <a:spcPct val="160000"/>
              </a:lnSpc>
              <a:buClrTx/>
              <a:buSzPct val="75000"/>
              <a:buFont typeface="Wingdings" pitchFamily="2" charset="2"/>
              <a:buChar char="ü"/>
            </a:pPr>
            <a:r>
              <a:rPr lang="ru-RU" dirty="0" smtClean="0">
                <a:latin typeface="Times New Roman" pitchFamily="18" charset="0"/>
                <a:cs typeface="Times New Roman" pitchFamily="18" charset="0"/>
              </a:rPr>
              <a:t> </a:t>
            </a:r>
            <a:r>
              <a:rPr lang="ru-RU" sz="2900" i="1" dirty="0" smtClean="0">
                <a:solidFill>
                  <a:srgbClr val="008000"/>
                </a:solidFill>
                <a:latin typeface="Times New Roman" pitchFamily="18" charset="0"/>
                <a:cs typeface="Times New Roman" pitchFamily="18" charset="0"/>
              </a:rPr>
              <a:t>- умение создать в классе атмосферу открытости и ответственного сотрудничества;</a:t>
            </a:r>
          </a:p>
          <a:p>
            <a:pPr>
              <a:lnSpc>
                <a:spcPct val="160000"/>
              </a:lnSpc>
              <a:buClrTx/>
              <a:buSzPct val="75000"/>
              <a:buFont typeface="Wingdings" pitchFamily="2" charset="2"/>
              <a:buChar char="ü"/>
            </a:pPr>
            <a:r>
              <a:rPr lang="ru-RU" sz="2900" i="1" dirty="0" smtClean="0">
                <a:solidFill>
                  <a:srgbClr val="008000"/>
                </a:solidFill>
                <a:latin typeface="Times New Roman" pitchFamily="18" charset="0"/>
                <a:cs typeface="Times New Roman" pitchFamily="18" charset="0"/>
              </a:rPr>
              <a:t> - возможность использовать модель обучения и систему эффективных методик, которые способствуют развитию критического мышления и самостоятельности в процессе обучения;</a:t>
            </a:r>
          </a:p>
          <a:p>
            <a:pPr>
              <a:lnSpc>
                <a:spcPct val="160000"/>
              </a:lnSpc>
              <a:buClrTx/>
              <a:buSzPct val="75000"/>
              <a:buFont typeface="Wingdings" pitchFamily="2" charset="2"/>
              <a:buChar char="ü"/>
            </a:pPr>
            <a:r>
              <a:rPr lang="ru-RU" sz="2900" i="1" dirty="0" smtClean="0">
                <a:solidFill>
                  <a:srgbClr val="008000"/>
                </a:solidFill>
                <a:latin typeface="Times New Roman" pitchFamily="18" charset="0"/>
                <a:cs typeface="Times New Roman" pitchFamily="18" charset="0"/>
              </a:rPr>
              <a:t> - стать практиками, которые умеют грамотно анализировать свою деятельность;</a:t>
            </a:r>
          </a:p>
          <a:p>
            <a:pPr>
              <a:lnSpc>
                <a:spcPct val="160000"/>
              </a:lnSpc>
              <a:buClrTx/>
              <a:buSzPct val="75000"/>
              <a:buFont typeface="Wingdings" pitchFamily="2" charset="2"/>
              <a:buChar char="ü"/>
            </a:pPr>
            <a:r>
              <a:rPr lang="ru-RU" sz="2900" i="1" dirty="0" smtClean="0">
                <a:solidFill>
                  <a:srgbClr val="008000"/>
                </a:solidFill>
                <a:latin typeface="Times New Roman" pitchFamily="18" charset="0"/>
                <a:cs typeface="Times New Roman" pitchFamily="18" charset="0"/>
              </a:rPr>
              <a:t> - стать источником ценной профессиональной информации для других учителей</a:t>
            </a:r>
            <a:endParaRPr lang="ru-RU" sz="2900" i="1" dirty="0">
              <a:solidFill>
                <a:srgbClr val="008000"/>
              </a:solidFill>
            </a:endParaRPr>
          </a:p>
        </p:txBody>
      </p:sp>
      <p:pic>
        <p:nvPicPr>
          <p:cNvPr id="4" name="Рисунок 3" descr="sm_full.gif"/>
          <p:cNvPicPr>
            <a:picLocks noChangeAspect="1"/>
          </p:cNvPicPr>
          <p:nvPr/>
        </p:nvPicPr>
        <p:blipFill>
          <a:blip r:embed="rId2" cstate="print"/>
          <a:stretch>
            <a:fillRect/>
          </a:stretch>
        </p:blipFill>
        <p:spPr>
          <a:xfrm>
            <a:off x="6357950" y="3295650"/>
            <a:ext cx="2495550" cy="3562350"/>
          </a:xfrm>
          <a:prstGeom prst="rect">
            <a:avLst/>
          </a:prstGeom>
        </p:spPr>
      </p:pic>
    </p:spTree>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EnglandSlaid.jpg"/>
          <p:cNvPicPr>
            <a:picLocks noChangeAspect="1"/>
          </p:cNvPicPr>
          <p:nvPr/>
        </p:nvPicPr>
        <p:blipFill>
          <a:blip r:embed="rId2" cstate="print"/>
          <a:stretch>
            <a:fillRect/>
          </a:stretch>
        </p:blipFill>
        <p:spPr>
          <a:xfrm>
            <a:off x="-1" y="0"/>
            <a:ext cx="9129577" cy="6858000"/>
          </a:xfrm>
          <a:prstGeom prst="rect">
            <a:avLst/>
          </a:prstGeom>
        </p:spPr>
      </p:pic>
      <p:sp>
        <p:nvSpPr>
          <p:cNvPr id="3" name="Содержимое 2"/>
          <p:cNvSpPr>
            <a:spLocks noGrp="1"/>
          </p:cNvSpPr>
          <p:nvPr>
            <p:ph idx="1"/>
          </p:nvPr>
        </p:nvSpPr>
        <p:spPr>
          <a:xfrm>
            <a:off x="214282" y="1214422"/>
            <a:ext cx="7358114" cy="3071834"/>
          </a:xfrm>
        </p:spPr>
        <p:txBody>
          <a:bodyPr>
            <a:normAutofit/>
          </a:bodyPr>
          <a:lstStyle/>
          <a:p>
            <a:pPr algn="ctr">
              <a:lnSpc>
                <a:spcPct val="150000"/>
              </a:lnSpc>
              <a:buNone/>
            </a:pPr>
            <a:r>
              <a:rPr lang="ru-RU" b="1" dirty="0" smtClean="0">
                <a:solidFill>
                  <a:srgbClr val="FF0000"/>
                </a:solidFill>
              </a:rPr>
              <a:t>Задача педагога заключается не в суммировании знаний, а в вооружении учащегося инструментом, который можно использовать для получения этих знаний самостоятельно.</a:t>
            </a:r>
            <a:endParaRPr lang="ru-RU" b="1" dirty="0">
              <a:solidFill>
                <a:srgbClr val="FF0000"/>
              </a:solidFill>
            </a:endParaRPr>
          </a:p>
        </p:txBody>
      </p:sp>
      <p:sp>
        <p:nvSpPr>
          <p:cNvPr id="4" name="Прямоугольник 3"/>
          <p:cNvSpPr/>
          <p:nvPr/>
        </p:nvSpPr>
        <p:spPr>
          <a:xfrm>
            <a:off x="0" y="214290"/>
            <a:ext cx="9144000" cy="738664"/>
          </a:xfrm>
          <a:prstGeom prst="rect">
            <a:avLst/>
          </a:prstGeom>
        </p:spPr>
        <p:txBody>
          <a:bodyPr wrap="square">
            <a:spAutoFit/>
          </a:bodyPr>
          <a:lstStyle/>
          <a:p>
            <a:pPr algn="ctr">
              <a:lnSpc>
                <a:spcPct val="150000"/>
              </a:lnSpc>
              <a:buNone/>
            </a:pPr>
            <a:r>
              <a:rPr lang="ru-RU" sz="2800" b="1" i="1" dirty="0" smtClean="0">
                <a:latin typeface="Times New Roman" pitchFamily="18" charset="0"/>
                <a:cs typeface="Times New Roman" pitchFamily="18" charset="0"/>
              </a:rPr>
              <a:t>В XX –ХХI веке изменяются цели и задачи образования</a:t>
            </a:r>
            <a:r>
              <a:rPr lang="ru-RU" sz="2800" b="1" dirty="0" smtClean="0"/>
              <a:t>.</a:t>
            </a:r>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0861.jpg"/>
          <p:cNvPicPr>
            <a:picLocks noChangeAspect="1"/>
          </p:cNvPicPr>
          <p:nvPr/>
        </p:nvPicPr>
        <p:blipFill>
          <a:blip r:embed="rId2" cstate="print"/>
          <a:stretch>
            <a:fillRect/>
          </a:stretch>
        </p:blipFill>
        <p:spPr>
          <a:xfrm>
            <a:off x="0" y="0"/>
            <a:ext cx="9144000" cy="6858000"/>
          </a:xfrm>
          <a:prstGeom prst="rect">
            <a:avLst/>
          </a:prstGeom>
        </p:spPr>
      </p:pic>
      <p:pic>
        <p:nvPicPr>
          <p:cNvPr id="3" name="Рисунок 2" descr="планирование_целей-plan_celey.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000628" y="0"/>
            <a:ext cx="4429156" cy="3144021"/>
          </a:xfrm>
          <a:prstGeom prst="rect">
            <a:avLst/>
          </a:prstGeom>
        </p:spPr>
      </p:pic>
      <p:sp>
        <p:nvSpPr>
          <p:cNvPr id="4" name="Содержимое 3"/>
          <p:cNvSpPr>
            <a:spLocks noGrp="1"/>
          </p:cNvSpPr>
          <p:nvPr>
            <p:ph idx="1"/>
          </p:nvPr>
        </p:nvSpPr>
        <p:spPr>
          <a:xfrm>
            <a:off x="428596" y="214290"/>
            <a:ext cx="7286676" cy="6215106"/>
          </a:xfrm>
        </p:spPr>
        <p:txBody>
          <a:bodyPr>
            <a:normAutofit lnSpcReduction="10000"/>
          </a:bodyPr>
          <a:lstStyle/>
          <a:p>
            <a:pPr algn="ctr">
              <a:buNone/>
            </a:pPr>
            <a:r>
              <a:rPr lang="ru-RU" b="1" dirty="0" smtClean="0">
                <a:latin typeface="Times New Roman" pitchFamily="18" charset="0"/>
                <a:cs typeface="Times New Roman" pitchFamily="18" charset="0"/>
              </a:rPr>
              <a:t>УЧАЩИЙСЯ</a:t>
            </a:r>
          </a:p>
          <a:p>
            <a:pPr algn="ctr">
              <a:buNone/>
            </a:pPr>
            <a:r>
              <a:rPr lang="ru-RU" sz="2000" dirty="0" smtClean="0"/>
              <a:t>Старые цели и задачи:</a:t>
            </a:r>
          </a:p>
          <a:p>
            <a:pPr marL="457200" indent="-457200">
              <a:buClrTx/>
              <a:buFont typeface="Wingdings" pitchFamily="2" charset="2"/>
              <a:buChar char="Ø"/>
            </a:pPr>
            <a:r>
              <a:rPr lang="ru-RU" sz="2000" dirty="0" smtClean="0"/>
              <a:t>приобретает знания и навык;</a:t>
            </a:r>
          </a:p>
          <a:p>
            <a:pPr marL="457200" indent="-457200">
              <a:buClrTx/>
              <a:buFont typeface="Wingdings" pitchFamily="2" charset="2"/>
              <a:buChar char="Ø"/>
            </a:pPr>
            <a:r>
              <a:rPr lang="ru-RU" sz="2000" dirty="0" smtClean="0"/>
              <a:t>приобретает их как можно в большем объеме;</a:t>
            </a:r>
          </a:p>
          <a:p>
            <a:pPr marL="457200" indent="-457200">
              <a:buClrTx/>
              <a:buFont typeface="Wingdings" pitchFamily="2" charset="2"/>
              <a:buChar char="Ø"/>
            </a:pPr>
            <a:r>
              <a:rPr lang="ru-RU" sz="2000" dirty="0" smtClean="0"/>
              <a:t>ориентация на объем материала;</a:t>
            </a:r>
          </a:p>
          <a:p>
            <a:pPr marL="457200" indent="-457200">
              <a:buClrTx/>
              <a:buFont typeface="Wingdings" pitchFamily="2" charset="2"/>
              <a:buChar char="Ø"/>
            </a:pPr>
            <a:r>
              <a:rPr lang="ru-RU" sz="2000" dirty="0" smtClean="0"/>
              <a:t>отсутствие возможности выбора;</a:t>
            </a:r>
          </a:p>
          <a:p>
            <a:pPr marL="457200" indent="-457200">
              <a:buClrTx/>
              <a:buFont typeface="Wingdings" pitchFamily="2" charset="2"/>
              <a:buChar char="Ø"/>
            </a:pPr>
            <a:r>
              <a:rPr lang="ru-RU" sz="2000" dirty="0" smtClean="0"/>
              <a:t>принятие целей образования и жизни в готовом виде;</a:t>
            </a:r>
          </a:p>
          <a:p>
            <a:pPr marL="457200" indent="-457200">
              <a:buClrTx/>
              <a:buFont typeface="Wingdings" pitchFamily="2" charset="2"/>
              <a:buChar char="Ø"/>
            </a:pPr>
            <a:r>
              <a:rPr lang="ru-RU" sz="2000" dirty="0" smtClean="0"/>
              <a:t>стремление избежать контроля</a:t>
            </a:r>
            <a:r>
              <a:rPr lang="ru-RU" dirty="0" smtClean="0"/>
              <a:t>.</a:t>
            </a:r>
          </a:p>
          <a:p>
            <a:pPr marL="457200" indent="-457200" algn="ctr">
              <a:buClrTx/>
              <a:buNone/>
            </a:pPr>
            <a:r>
              <a:rPr lang="ru-RU" b="1" dirty="0" smtClean="0">
                <a:latin typeface="Times New Roman" pitchFamily="18" charset="0"/>
                <a:cs typeface="Times New Roman" pitchFamily="18" charset="0"/>
              </a:rPr>
              <a:t>Новые цели и задачи</a:t>
            </a:r>
          </a:p>
          <a:p>
            <a:pPr>
              <a:buClrTx/>
              <a:buFont typeface="Wingdings" pitchFamily="2" charset="2"/>
              <a:buChar char="Ø"/>
            </a:pPr>
            <a:r>
              <a:rPr lang="ru-RU" sz="2000" dirty="0" smtClean="0"/>
              <a:t>саморазвитие и самосовершенствование;</a:t>
            </a:r>
          </a:p>
          <a:p>
            <a:pPr>
              <a:buClrTx/>
              <a:buFont typeface="Wingdings" pitchFamily="2" charset="2"/>
              <a:buChar char="Ø"/>
            </a:pPr>
            <a:r>
              <a:rPr lang="ru-RU" sz="2000" dirty="0" smtClean="0"/>
              <a:t>знания приобретаются в </a:t>
            </a:r>
            <a:r>
              <a:rPr lang="ru-RU" sz="2000" dirty="0" err="1" smtClean="0"/>
              <a:t>деятельностной</a:t>
            </a:r>
            <a:r>
              <a:rPr lang="ru-RU" sz="2000" dirty="0" smtClean="0"/>
              <a:t> форме с акцентом на будущую занятость;</a:t>
            </a:r>
          </a:p>
          <a:p>
            <a:pPr>
              <a:buClrTx/>
              <a:buFont typeface="Wingdings" pitchFamily="2" charset="2"/>
              <a:buChar char="Ø"/>
            </a:pPr>
            <a:r>
              <a:rPr lang="ru-RU" sz="2000" dirty="0" smtClean="0"/>
              <a:t>наличие возможности выбора программ и даже предметов;</a:t>
            </a:r>
          </a:p>
          <a:p>
            <a:pPr>
              <a:buClrTx/>
              <a:buFont typeface="Wingdings" pitchFamily="2" charset="2"/>
              <a:buChar char="Ø"/>
            </a:pPr>
            <a:r>
              <a:rPr lang="ru-RU" sz="2000" dirty="0" smtClean="0"/>
              <a:t>постановка и формулирование своих собственных целей и способов их достижения;</a:t>
            </a:r>
          </a:p>
          <a:p>
            <a:pPr>
              <a:buClrTx/>
              <a:buFont typeface="Wingdings" pitchFamily="2" charset="2"/>
              <a:buChar char="Ø"/>
            </a:pPr>
            <a:r>
              <a:rPr lang="ru-RU" sz="2000" dirty="0" smtClean="0"/>
              <a:t>стремление к своевременному и объективному контролю.</a:t>
            </a:r>
            <a:endParaRPr lang="ru-RU" sz="2000" dirty="0">
              <a:latin typeface="Times New Roman" pitchFamily="18" charset="0"/>
              <a:cs typeface="Times New Roman" pitchFamily="18" charset="0"/>
            </a:endParaRPr>
          </a:p>
        </p:txBody>
      </p:sp>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legantSlideMini.jpg"/>
          <p:cNvPicPr>
            <a:picLocks noChangeAspect="1"/>
          </p:cNvPicPr>
          <p:nvPr/>
        </p:nvPicPr>
        <p:blipFill>
          <a:blip r:embed="rId2" cstate="print"/>
          <a:stretch>
            <a:fillRect/>
          </a:stretch>
        </p:blipFill>
        <p:spPr>
          <a:xfrm>
            <a:off x="-1" y="0"/>
            <a:ext cx="9144001" cy="6868160"/>
          </a:xfrm>
          <a:prstGeom prst="rect">
            <a:avLst/>
          </a:prstGeom>
        </p:spPr>
      </p:pic>
      <p:sp>
        <p:nvSpPr>
          <p:cNvPr id="3" name="Содержимое 2"/>
          <p:cNvSpPr>
            <a:spLocks noGrp="1"/>
          </p:cNvSpPr>
          <p:nvPr>
            <p:ph idx="1"/>
          </p:nvPr>
        </p:nvSpPr>
        <p:spPr>
          <a:xfrm>
            <a:off x="1676400" y="0"/>
            <a:ext cx="7467600" cy="6500858"/>
          </a:xfrm>
        </p:spPr>
        <p:txBody>
          <a:bodyPr/>
          <a:lstStyle/>
          <a:p>
            <a:pPr algn="ctr">
              <a:buNone/>
            </a:pPr>
            <a:r>
              <a:rPr lang="ru-RU" b="1" dirty="0" smtClean="0">
                <a:latin typeface="Times New Roman" pitchFamily="18" charset="0"/>
                <a:cs typeface="Times New Roman" pitchFamily="18" charset="0"/>
              </a:rPr>
              <a:t>ПРОЦЕСС</a:t>
            </a:r>
          </a:p>
          <a:p>
            <a:pPr algn="ctr">
              <a:buNone/>
            </a:pPr>
            <a:r>
              <a:rPr lang="ru-RU" sz="2000" dirty="0" smtClean="0">
                <a:latin typeface="Times New Roman" pitchFamily="18" charset="0"/>
                <a:cs typeface="Times New Roman" pitchFamily="18" charset="0"/>
              </a:rPr>
              <a:t>Старые цели и задачи:</a:t>
            </a:r>
          </a:p>
          <a:p>
            <a:pPr>
              <a:buClrTx/>
              <a:buFont typeface="Wingdings" pitchFamily="2" charset="2"/>
              <a:buChar char="Ø"/>
            </a:pPr>
            <a:r>
              <a:rPr lang="ru-RU" sz="2000" dirty="0" smtClean="0">
                <a:latin typeface="Times New Roman" pitchFamily="18" charset="0"/>
                <a:cs typeface="Times New Roman" pitchFamily="18" charset="0"/>
              </a:rPr>
              <a:t>передача опыта и знаний;</a:t>
            </a:r>
          </a:p>
          <a:p>
            <a:pPr>
              <a:buClrTx/>
              <a:buFont typeface="Wingdings" pitchFamily="2" charset="2"/>
              <a:buChar char="Ø"/>
            </a:pPr>
            <a:r>
              <a:rPr lang="ru-RU" sz="2000" dirty="0" smtClean="0">
                <a:latin typeface="Times New Roman" pitchFamily="18" charset="0"/>
                <a:cs typeface="Times New Roman" pitchFamily="18" charset="0"/>
              </a:rPr>
              <a:t>обучение на основе устоявшихся знаний;</a:t>
            </a:r>
          </a:p>
          <a:p>
            <a:pPr>
              <a:buClrTx/>
              <a:buFont typeface="Wingdings" pitchFamily="2" charset="2"/>
              <a:buChar char="Ø"/>
            </a:pPr>
            <a:r>
              <a:rPr lang="ru-RU" sz="2000" dirty="0" smtClean="0">
                <a:latin typeface="Times New Roman" pitchFamily="18" charset="0"/>
                <a:cs typeface="Times New Roman" pitchFamily="18" charset="0"/>
              </a:rPr>
              <a:t>использование методов воспроизводства, натаскивания, репетиторства;</a:t>
            </a:r>
          </a:p>
          <a:p>
            <a:pPr>
              <a:buClrTx/>
              <a:buFont typeface="Wingdings" pitchFamily="2" charset="2"/>
              <a:buChar char="Ø"/>
            </a:pPr>
            <a:r>
              <a:rPr lang="ru-RU" sz="2000" dirty="0" smtClean="0">
                <a:latin typeface="Times New Roman" pitchFamily="18" charset="0"/>
                <a:cs typeface="Times New Roman" pitchFamily="18" charset="0"/>
              </a:rPr>
              <a:t>жесткость учебных и образовательных программ.</a:t>
            </a:r>
          </a:p>
          <a:p>
            <a:pPr algn="ctr">
              <a:buClrTx/>
              <a:buNone/>
            </a:pPr>
            <a:r>
              <a:rPr lang="ru-RU" sz="2000" dirty="0" smtClean="0">
                <a:latin typeface="Times New Roman" pitchFamily="18" charset="0"/>
                <a:cs typeface="Times New Roman" pitchFamily="18" charset="0"/>
              </a:rPr>
              <a:t>Новые цели и задачи</a:t>
            </a:r>
          </a:p>
          <a:p>
            <a:pPr>
              <a:buClrTx/>
              <a:buFont typeface="Wingdings" pitchFamily="2" charset="2"/>
              <a:buChar char="Ø"/>
            </a:pPr>
            <a:r>
              <a:rPr lang="ru-RU" sz="2000" dirty="0" smtClean="0">
                <a:latin typeface="Times New Roman" pitchFamily="18" charset="0"/>
                <a:cs typeface="Times New Roman" pitchFamily="18" charset="0"/>
              </a:rPr>
              <a:t>индивидуальное развитие учащихся, становление личности, самосовершенствование;</a:t>
            </a:r>
          </a:p>
          <a:p>
            <a:pPr>
              <a:buClrTx/>
              <a:buFont typeface="Wingdings" pitchFamily="2" charset="2"/>
              <a:buChar char="Ø"/>
            </a:pPr>
            <a:r>
              <a:rPr lang="ru-RU" sz="2000" dirty="0" smtClean="0">
                <a:latin typeface="Times New Roman" pitchFamily="18" charset="0"/>
                <a:cs typeface="Times New Roman" pitchFamily="18" charset="0"/>
              </a:rPr>
              <a:t>обучение на основе критического, аналитического, логического мышления;</a:t>
            </a:r>
          </a:p>
          <a:p>
            <a:pPr>
              <a:buClrTx/>
              <a:buFont typeface="Wingdings" pitchFamily="2" charset="2"/>
              <a:buChar char="Ø"/>
            </a:pPr>
            <a:r>
              <a:rPr lang="ru-RU" sz="2000" dirty="0" smtClean="0">
                <a:latin typeface="Times New Roman" pitchFamily="18" charset="0"/>
                <a:cs typeface="Times New Roman" pitchFamily="18" charset="0"/>
              </a:rPr>
              <a:t>обучение способам продуктивной деятельности, способам добычи знаний;</a:t>
            </a:r>
          </a:p>
          <a:p>
            <a:pPr>
              <a:buClrTx/>
              <a:buFont typeface="Wingdings" pitchFamily="2" charset="2"/>
              <a:buChar char="Ø"/>
            </a:pPr>
            <a:r>
              <a:rPr lang="ru-RU" sz="2000" dirty="0" smtClean="0">
                <a:latin typeface="Times New Roman" pitchFamily="18" charset="0"/>
                <a:cs typeface="Times New Roman" pitchFamily="18" charset="0"/>
              </a:rPr>
              <a:t>гибкость учебных и образовательных программ.</a:t>
            </a:r>
            <a:endParaRPr lang="ru-RU" sz="2000" dirty="0">
              <a:latin typeface="Times New Roman" pitchFamily="18" charset="0"/>
              <a:cs typeface="Times New Roman" pitchFamily="18" charset="0"/>
            </a:endParaRPr>
          </a:p>
        </p:txBody>
      </p:sp>
      <p:pic>
        <p:nvPicPr>
          <p:cNvPr id="5" name="Рисунок 4" descr="бизнес-процесс-работы-4218724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786282" y="5000636"/>
            <a:ext cx="4357718" cy="2255297"/>
          </a:xfrm>
          <a:prstGeom prst="rect">
            <a:avLst/>
          </a:prstGeom>
        </p:spPr>
      </p:pic>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1-10.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idx="1"/>
          </p:nvPr>
        </p:nvSpPr>
        <p:spPr>
          <a:xfrm>
            <a:off x="428596" y="0"/>
            <a:ext cx="7467600" cy="6643710"/>
          </a:xfrm>
        </p:spPr>
        <p:txBody>
          <a:bodyPr>
            <a:normAutofit/>
          </a:bodyPr>
          <a:lstStyle/>
          <a:p>
            <a:pPr algn="ctr">
              <a:buNone/>
            </a:pPr>
            <a:r>
              <a:rPr lang="ru-RU" i="1" dirty="0" smtClean="0">
                <a:latin typeface="Times New Roman" pitchFamily="18" charset="0"/>
                <a:cs typeface="Times New Roman" pitchFamily="18" charset="0"/>
              </a:rPr>
              <a:t>РЕЗУЛЬТАТ</a:t>
            </a:r>
          </a:p>
          <a:p>
            <a:pPr algn="ctr">
              <a:buNone/>
            </a:pPr>
            <a:r>
              <a:rPr lang="ru-RU" sz="2800" dirty="0" smtClean="0">
                <a:latin typeface="Acquest Script" pitchFamily="2" charset="0"/>
                <a:cs typeface="Times New Roman" pitchFamily="18" charset="0"/>
              </a:rPr>
              <a:t>Старые цели и задачи:</a:t>
            </a:r>
          </a:p>
          <a:p>
            <a:pPr>
              <a:buClr>
                <a:schemeClr val="tx1"/>
              </a:buClr>
              <a:buFont typeface="Wingdings" pitchFamily="2" charset="2"/>
              <a:buChar char="Ø"/>
            </a:pPr>
            <a:r>
              <a:rPr lang="ru-RU" sz="2800" dirty="0" smtClean="0">
                <a:latin typeface="Acquest Script" pitchFamily="2" charset="0"/>
                <a:cs typeface="Times New Roman" pitchFamily="18" charset="0"/>
              </a:rPr>
              <a:t>подготовка обучающихся к будущей спокойной, размеренной, планируемой жизни;</a:t>
            </a:r>
          </a:p>
          <a:p>
            <a:pPr>
              <a:buClr>
                <a:schemeClr val="tx1"/>
              </a:buClr>
              <a:buFont typeface="Wingdings" pitchFamily="2" charset="2"/>
              <a:buChar char="Ø"/>
            </a:pPr>
            <a:r>
              <a:rPr lang="ru-RU" sz="2800" dirty="0" smtClean="0">
                <a:latin typeface="Acquest Script" pitchFamily="2" charset="0"/>
                <a:cs typeface="Times New Roman" pitchFamily="18" charset="0"/>
              </a:rPr>
              <a:t>редкие нововведения сверху.</a:t>
            </a:r>
          </a:p>
          <a:p>
            <a:pPr algn="ctr">
              <a:buClr>
                <a:schemeClr val="tx1"/>
              </a:buClr>
              <a:buNone/>
            </a:pPr>
            <a:r>
              <a:rPr lang="ru-RU" sz="2800" dirty="0" smtClean="0">
                <a:latin typeface="Acquest Script" pitchFamily="2" charset="0"/>
                <a:cs typeface="Times New Roman" pitchFamily="18" charset="0"/>
              </a:rPr>
              <a:t>Новые цели и задачи</a:t>
            </a:r>
          </a:p>
          <a:p>
            <a:pPr>
              <a:buClrTx/>
              <a:buFont typeface="Wingdings" pitchFamily="2" charset="2"/>
              <a:buChar char="Ø"/>
            </a:pPr>
            <a:r>
              <a:rPr lang="ru-RU" sz="2800" dirty="0" smtClean="0">
                <a:latin typeface="Acquest Script" pitchFamily="2" charset="0"/>
                <a:cs typeface="Times New Roman" pitchFamily="18" charset="0"/>
              </a:rPr>
              <a:t>создание условий для комфортной "жизни" сейчас в данной школе, в данном коллективе;</a:t>
            </a:r>
          </a:p>
          <a:p>
            <a:pPr>
              <a:buClrTx/>
              <a:buFont typeface="Wingdings" pitchFamily="2" charset="2"/>
              <a:buChar char="Ø"/>
            </a:pPr>
            <a:r>
              <a:rPr lang="ru-RU" sz="2800" dirty="0" smtClean="0">
                <a:latin typeface="Acquest Script" pitchFamily="2" charset="0"/>
                <a:cs typeface="Times New Roman" pitchFamily="18" charset="0"/>
              </a:rPr>
              <a:t>формирование инновационных потребностей самосовершенствования и совершенствования окружающего мира;</a:t>
            </a:r>
          </a:p>
          <a:p>
            <a:pPr>
              <a:buClrTx/>
              <a:buFont typeface="Wingdings" pitchFamily="2" charset="2"/>
              <a:buChar char="Ø"/>
            </a:pPr>
            <a:r>
              <a:rPr lang="ru-RU" sz="2800" dirty="0" smtClean="0">
                <a:latin typeface="Acquest Script" pitchFamily="2" charset="0"/>
                <a:cs typeface="Times New Roman" pitchFamily="18" charset="0"/>
              </a:rPr>
              <a:t>постоянный инновационный процесс в образовательных программах, методах, технологиях, формах образовательного процесса.</a:t>
            </a:r>
            <a:endParaRPr lang="ru-RU" sz="2800" dirty="0">
              <a:latin typeface="Acquest Script" pitchFamily="2" charset="0"/>
              <a:cs typeface="Times New Roman" pitchFamily="18" charset="0"/>
            </a:endParaRPr>
          </a:p>
        </p:txBody>
      </p:sp>
      <p:pic>
        <p:nvPicPr>
          <p:cNvPr id="5" name="Рисунок 4" descr="результат-8456600.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648310" y="1643050"/>
            <a:ext cx="3495690" cy="2625870"/>
          </a:xfrm>
          <a:prstGeom prst="rect">
            <a:avLst/>
          </a:prstGeom>
        </p:spPr>
      </p:pic>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0"/>
            <a:ext cx="6972320" cy="6259662"/>
          </a:xfrm>
        </p:spPr>
        <p:txBody>
          <a:bodyPr>
            <a:normAutofit fontScale="55000" lnSpcReduction="20000"/>
          </a:bodyPr>
          <a:lstStyle/>
          <a:p>
            <a:pPr algn="ctr">
              <a:lnSpc>
                <a:spcPct val="160000"/>
              </a:lnSpc>
              <a:buNone/>
            </a:pPr>
            <a:r>
              <a:rPr lang="ru-RU" sz="3800" b="1" i="1" dirty="0" smtClean="0">
                <a:latin typeface="Times New Roman" pitchFamily="18" charset="0"/>
                <a:cs typeface="Times New Roman" pitchFamily="18" charset="0"/>
              </a:rPr>
              <a:t>Этапы урока с использование критического мышления</a:t>
            </a:r>
          </a:p>
          <a:p>
            <a:pPr algn="just">
              <a:lnSpc>
                <a:spcPct val="160000"/>
              </a:lnSpc>
              <a:buNone/>
            </a:pPr>
            <a:r>
              <a:rPr lang="ru-RU" sz="2600" b="1" i="1" dirty="0" smtClean="0">
                <a:latin typeface="Times New Roman" pitchFamily="18" charset="0"/>
                <a:cs typeface="Times New Roman" pitchFamily="18" charset="0"/>
              </a:rPr>
              <a:t>          </a:t>
            </a:r>
            <a:r>
              <a:rPr lang="ru-RU" sz="2900" b="1" i="1" dirty="0" smtClean="0">
                <a:latin typeface="Times New Roman" pitchFamily="18" charset="0"/>
                <a:cs typeface="Times New Roman" pitchFamily="18" charset="0"/>
              </a:rPr>
              <a:t>Первая стадия </a:t>
            </a:r>
            <a:r>
              <a:rPr lang="ru-RU" sz="2900" i="1" dirty="0" smtClean="0">
                <a:latin typeface="Times New Roman" pitchFamily="18" charset="0"/>
                <a:cs typeface="Times New Roman" pitchFamily="18" charset="0"/>
              </a:rPr>
              <a:t>– «вызов», во время которой у учащихся активизируются имевшиеся ранее знания, пробуждается интерес к теме, определяются цели изучения предстоящего учебного материала</a:t>
            </a:r>
          </a:p>
          <a:p>
            <a:pPr algn="just">
              <a:lnSpc>
                <a:spcPct val="160000"/>
              </a:lnSpc>
              <a:buNone/>
            </a:pPr>
            <a:r>
              <a:rPr lang="ru-RU" sz="2900" b="1" i="1" dirty="0" smtClean="0">
                <a:latin typeface="Times New Roman" pitchFamily="18" charset="0"/>
                <a:cs typeface="Times New Roman" pitchFamily="18" charset="0"/>
              </a:rPr>
              <a:t>           Вторая стадия </a:t>
            </a:r>
            <a:r>
              <a:rPr lang="ru-RU" sz="2900" i="1" dirty="0" smtClean="0">
                <a:latin typeface="Times New Roman" pitchFamily="18" charset="0"/>
                <a:cs typeface="Times New Roman" pitchFamily="18" charset="0"/>
              </a:rPr>
              <a:t>– «осмысление» - содержательная, в ходе которой и происходит непосредственная работа ученика с текстом, причем работа, направленная, осмысленная. Процесс чтения всегда сопровождается действиями ученика (маркировка, составление таблиц, ведение дневника), которые позволяют отслеживать собственное понимание. При этом понятие «текст» трактуется весьма широко: это и письменный текст, и речь преподавателя, и видеоматериал.</a:t>
            </a:r>
          </a:p>
          <a:p>
            <a:pPr algn="just">
              <a:lnSpc>
                <a:spcPct val="160000"/>
              </a:lnSpc>
              <a:buNone/>
            </a:pPr>
            <a:r>
              <a:rPr lang="ru-RU" sz="2900" b="1" i="1" dirty="0" smtClean="0">
                <a:latin typeface="Times New Roman" pitchFamily="18" charset="0"/>
                <a:cs typeface="Times New Roman" pitchFamily="18" charset="0"/>
              </a:rPr>
              <a:t>            Третья стадия</a:t>
            </a:r>
            <a:r>
              <a:rPr lang="ru-RU" sz="2900" i="1" dirty="0" smtClean="0">
                <a:latin typeface="Times New Roman" pitchFamily="18" charset="0"/>
                <a:cs typeface="Times New Roman" pitchFamily="18" charset="0"/>
              </a:rPr>
              <a:t> – «рефлексия» - размышления. На этом этапе ученик формирует личностное отношение к тексту и фиксирует его либо с помощью собственного текста, либо своей позиции в дискуссии. Именно здесь происходит активное переосмысление собственных представлений с учетом вновь приобретенных знаний</a:t>
            </a:r>
            <a:r>
              <a:rPr lang="ru-RU" sz="2600" i="1" dirty="0" smtClean="0">
                <a:latin typeface="Times New Roman" pitchFamily="18" charset="0"/>
                <a:cs typeface="Times New Roman" pitchFamily="18" charset="0"/>
              </a:rPr>
              <a:t>.</a:t>
            </a:r>
          </a:p>
          <a:p>
            <a:endParaRPr lang="ru-RU" i="1" dirty="0"/>
          </a:p>
        </p:txBody>
      </p:sp>
      <p:pic>
        <p:nvPicPr>
          <p:cNvPr id="4" name="Рисунок 3" descr="BiaKzXqrT-263x300.jpg"/>
          <p:cNvPicPr>
            <a:picLocks noChangeAspect="1"/>
          </p:cNvPicPr>
          <p:nvPr/>
        </p:nvPicPr>
        <p:blipFill>
          <a:blip r:embed="rId2" cstate="print">
            <a:clrChange>
              <a:clrFrom>
                <a:srgbClr val="FFFFFF"/>
              </a:clrFrom>
              <a:clrTo>
                <a:srgbClr val="FFFFFF">
                  <a:alpha val="0"/>
                </a:srgbClr>
              </a:clrTo>
            </a:clrChange>
          </a:blip>
          <a:stretch>
            <a:fillRect/>
          </a:stretch>
        </p:blipFill>
        <p:spPr>
          <a:xfrm>
            <a:off x="6858016" y="2928934"/>
            <a:ext cx="1941426" cy="2214554"/>
          </a:xfrm>
          <a:prstGeom prst="rect">
            <a:avLst/>
          </a:prstGeom>
        </p:spPr>
      </p:pic>
    </p:spTree>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28596" y="214290"/>
            <a:ext cx="8072494" cy="6215106"/>
          </a:xfrm>
        </p:spPr>
        <p:txBody>
          <a:bodyPr>
            <a:normAutofit fontScale="77500" lnSpcReduction="20000"/>
          </a:bodyPr>
          <a:lstStyle/>
          <a:p>
            <a:pPr algn="ctr">
              <a:buNone/>
            </a:pPr>
            <a:r>
              <a:rPr lang="ru-RU" sz="2600" b="1" dirty="0" smtClean="0">
                <a:solidFill>
                  <a:srgbClr val="008000"/>
                </a:solidFill>
                <a:latin typeface="Times New Roman" pitchFamily="18" charset="0"/>
                <a:cs typeface="Times New Roman" pitchFamily="18" charset="0"/>
              </a:rPr>
              <a:t>Рассмотрим подробнее каждый из приведенных этапов.</a:t>
            </a:r>
          </a:p>
          <a:p>
            <a:pPr algn="ctr">
              <a:lnSpc>
                <a:spcPct val="160000"/>
              </a:lnSpc>
              <a:buNone/>
            </a:pPr>
            <a:r>
              <a:rPr lang="ru-RU" b="1" i="1" dirty="0" smtClean="0">
                <a:solidFill>
                  <a:srgbClr val="008000"/>
                </a:solidFill>
                <a:latin typeface="Times New Roman" pitchFamily="18" charset="0"/>
                <a:cs typeface="Times New Roman" pitchFamily="18" charset="0"/>
              </a:rPr>
              <a:t>1) Вызов</a:t>
            </a:r>
          </a:p>
          <a:p>
            <a:pPr algn="just">
              <a:lnSpc>
                <a:spcPct val="160000"/>
              </a:lnSpc>
              <a:buNone/>
            </a:pPr>
            <a:r>
              <a:rPr lang="ru-RU" i="1" dirty="0" smtClean="0">
                <a:solidFill>
                  <a:srgbClr val="00CC00"/>
                </a:solidFill>
                <a:latin typeface="Times New Roman" pitchFamily="18" charset="0"/>
                <a:cs typeface="Times New Roman" pitchFamily="18" charset="0"/>
              </a:rPr>
              <a:t>          На данном этапе ученик «вспоминает», что ему известно по изучаемому вопросу (делает предположения), систематизирует информацию до изучения нового материала, задает вопросы, на которые хочет получить ответы.</a:t>
            </a:r>
          </a:p>
          <a:p>
            <a:pPr algn="ctr">
              <a:lnSpc>
                <a:spcPct val="160000"/>
              </a:lnSpc>
              <a:buNone/>
            </a:pPr>
            <a:r>
              <a:rPr lang="ru-RU" b="1" dirty="0" smtClean="0">
                <a:solidFill>
                  <a:srgbClr val="FF0000"/>
                </a:solidFill>
                <a:latin typeface="Times New Roman" pitchFamily="18" charset="0"/>
                <a:cs typeface="Times New Roman" pitchFamily="18" charset="0"/>
              </a:rPr>
              <a:t>Роль учителя – в основном координирующая</a:t>
            </a:r>
            <a:r>
              <a:rPr lang="ru-RU" b="1" dirty="0" smtClean="0">
                <a:solidFill>
                  <a:srgbClr val="FF0066"/>
                </a:solidFill>
                <a:latin typeface="Times New Roman" pitchFamily="18" charset="0"/>
                <a:cs typeface="Times New Roman" pitchFamily="18" charset="0"/>
              </a:rPr>
              <a:t>.</a:t>
            </a:r>
          </a:p>
          <a:p>
            <a:pPr algn="just">
              <a:lnSpc>
                <a:spcPct val="160000"/>
              </a:lnSpc>
              <a:buNone/>
            </a:pPr>
            <a:r>
              <a:rPr lang="ru-RU" dirty="0" smtClean="0">
                <a:latin typeface="Times New Roman" pitchFamily="18" charset="0"/>
                <a:cs typeface="Times New Roman" pitchFamily="18" charset="0"/>
              </a:rPr>
              <a:t>         </a:t>
            </a:r>
            <a:r>
              <a:rPr lang="ru-RU" i="1" dirty="0" smtClean="0">
                <a:solidFill>
                  <a:srgbClr val="00B0F0"/>
                </a:solidFill>
                <a:latin typeface="Times New Roman" pitchFamily="18" charset="0"/>
                <a:cs typeface="Times New Roman" pitchFamily="18" charset="0"/>
              </a:rPr>
              <a:t>Популярным методом демонстрации процесса мышления является графическая организация материала. Модели, рисунки, схемы и т.п. отражают взаимоотношения между идеями, показывают учащимся ход мыслей.</a:t>
            </a:r>
          </a:p>
          <a:p>
            <a:pPr algn="just">
              <a:lnSpc>
                <a:spcPct val="160000"/>
              </a:lnSpc>
              <a:buNone/>
            </a:pPr>
            <a:r>
              <a:rPr lang="ru-RU" i="1" dirty="0" smtClean="0">
                <a:latin typeface="Times New Roman" pitchFamily="18" charset="0"/>
                <a:cs typeface="Times New Roman" pitchFamily="18" charset="0"/>
              </a:rPr>
              <a:t>         </a:t>
            </a:r>
            <a:r>
              <a:rPr lang="ru-RU" i="1" dirty="0" smtClean="0">
                <a:solidFill>
                  <a:srgbClr val="7030A0"/>
                </a:solidFill>
                <a:latin typeface="Times New Roman" pitchFamily="18" charset="0"/>
                <a:cs typeface="Times New Roman" pitchFamily="18" charset="0"/>
              </a:rPr>
              <a:t>Информация, полученная на стадии вызова, выслушивается, записывается, обсуждается. Работа ведется индивидуально, в парах или группах.</a:t>
            </a:r>
          </a:p>
          <a:p>
            <a:pPr algn="just">
              <a:lnSpc>
                <a:spcPct val="160000"/>
              </a:lnSpc>
              <a:buNone/>
            </a:pPr>
            <a:endParaRPr lang="ru-RU" dirty="0" smtClean="0">
              <a:latin typeface="Times New Roman" pitchFamily="18" charset="0"/>
              <a:cs typeface="Times New Roman" pitchFamily="18" charset="0"/>
            </a:endParaRPr>
          </a:p>
          <a:p>
            <a:pPr algn="just">
              <a:lnSpc>
                <a:spcPct val="160000"/>
              </a:lnSpc>
              <a:buNone/>
            </a:pPr>
            <a:endParaRPr lang="ru-RU"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512.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28596" y="857232"/>
            <a:ext cx="8229600" cy="1143000"/>
          </a:xfrm>
        </p:spPr>
        <p:txBody>
          <a:bodyPr>
            <a:normAutofit fontScale="90000"/>
          </a:bodyPr>
          <a:lstStyle/>
          <a:p>
            <a:pPr algn="ctr"/>
            <a:r>
              <a:rPr lang="ru-RU" dirty="0" smtClean="0">
                <a:solidFill>
                  <a:srgbClr val="FF0066"/>
                </a:solidFill>
                <a:latin typeface="CyrillicBrush" pitchFamily="34" charset="0"/>
              </a:rPr>
              <a:t>В процессе реализации стадии вызова важно:</a:t>
            </a:r>
            <a:r>
              <a:rPr lang="ru-RU" dirty="0" smtClean="0"/>
              <a:t/>
            </a:r>
            <a:br>
              <a:rPr lang="ru-RU" dirty="0" smtClean="0"/>
            </a:br>
            <a:endParaRPr lang="ru-RU" dirty="0"/>
          </a:p>
        </p:txBody>
      </p:sp>
      <p:sp>
        <p:nvSpPr>
          <p:cNvPr id="3" name="Содержимое 2"/>
          <p:cNvSpPr>
            <a:spLocks noGrp="1"/>
          </p:cNvSpPr>
          <p:nvPr>
            <p:ph idx="1"/>
          </p:nvPr>
        </p:nvSpPr>
        <p:spPr>
          <a:xfrm>
            <a:off x="457200" y="1071546"/>
            <a:ext cx="7972452" cy="5402406"/>
          </a:xfrm>
        </p:spPr>
        <p:txBody>
          <a:bodyPr>
            <a:normAutofit fontScale="77500" lnSpcReduction="20000"/>
          </a:bodyPr>
          <a:lstStyle/>
          <a:p>
            <a:pPr algn="just">
              <a:lnSpc>
                <a:spcPct val="160000"/>
              </a:lnSpc>
              <a:buClr>
                <a:srgbClr val="C00000"/>
              </a:buClr>
              <a:buSzPct val="108000"/>
              <a:buFont typeface="Wingdings" pitchFamily="2" charset="2"/>
              <a:buChar char="v"/>
            </a:pPr>
            <a:r>
              <a:rPr lang="ru-RU" i="1" dirty="0" smtClean="0">
                <a:solidFill>
                  <a:srgbClr val="FF0000"/>
                </a:solidFill>
                <a:latin typeface="Times New Roman" pitchFamily="18" charset="0"/>
                <a:cs typeface="Times New Roman" pitchFamily="18" charset="0"/>
              </a:rPr>
              <a:t>Фиксировать все высказывания. При этом на данном этапе нет «правильных» и «неправильных» высказываний.</a:t>
            </a:r>
          </a:p>
          <a:p>
            <a:pPr algn="just">
              <a:lnSpc>
                <a:spcPct val="160000"/>
              </a:lnSpc>
              <a:buClr>
                <a:srgbClr val="C00000"/>
              </a:buClr>
              <a:buSzPct val="108000"/>
              <a:buFont typeface="Wingdings" pitchFamily="2" charset="2"/>
              <a:buChar char="v"/>
            </a:pPr>
            <a:r>
              <a:rPr lang="ru-RU" i="1" dirty="0" smtClean="0">
                <a:solidFill>
                  <a:srgbClr val="FF0000"/>
                </a:solidFill>
                <a:latin typeface="Times New Roman" pitchFamily="18" charset="0"/>
                <a:cs typeface="Times New Roman" pitchFamily="18" charset="0"/>
              </a:rPr>
              <a:t>Сочетать индивидуальную и групповую работу: индивидуальная позволит каждому ученику актуализировать свои знания и опыт; групповая – услышать другие мнения, изложить свою точку зрения без риска ошибиться. </a:t>
            </a:r>
          </a:p>
          <a:p>
            <a:pPr algn="just">
              <a:lnSpc>
                <a:spcPct val="160000"/>
              </a:lnSpc>
              <a:buClr>
                <a:srgbClr val="C00000"/>
              </a:buClr>
              <a:buSzPct val="108000"/>
              <a:buFont typeface="Wingdings" pitchFamily="2" charset="2"/>
              <a:buChar char="v"/>
            </a:pPr>
            <a:r>
              <a:rPr lang="ru-RU" i="1" dirty="0" smtClean="0">
                <a:solidFill>
                  <a:srgbClr val="FF0000"/>
                </a:solidFill>
                <a:latin typeface="Times New Roman" pitchFamily="18" charset="0"/>
                <a:cs typeface="Times New Roman" pitchFamily="18" charset="0"/>
              </a:rPr>
              <a:t>Роль учителя на этом этапе работы состоит в том, чтобы стимулировать учащихся к вспоминанию того, что они уже знают по изучаемой теме, способствовать бесконфликтному обмену мнениями в группах, фиксации и систематизации информации, полученной от школьников. При этом важно не критиковать ответы, так как любое мнение учащегося ценно. </a:t>
            </a:r>
            <a:endParaRPr lang="ru-RU" i="1" dirty="0">
              <a:solidFill>
                <a:srgbClr val="FF0000"/>
              </a:solidFill>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0861.jpg"/>
          <p:cNvPicPr>
            <a:picLocks noChangeAspect="1"/>
          </p:cNvPicPr>
          <p:nvPr/>
        </p:nvPicPr>
        <p:blipFill>
          <a:blip r:embed="rId2" cstate="print"/>
          <a:stretch>
            <a:fillRect/>
          </a:stretch>
        </p:blipFill>
        <p:spPr>
          <a:xfrm>
            <a:off x="-1" y="0"/>
            <a:ext cx="9148331" cy="6858000"/>
          </a:xfrm>
          <a:prstGeom prst="rect">
            <a:avLst/>
          </a:prstGeom>
        </p:spPr>
      </p:pic>
      <p:sp>
        <p:nvSpPr>
          <p:cNvPr id="2" name="Заголовок 1"/>
          <p:cNvSpPr>
            <a:spLocks noGrp="1"/>
          </p:cNvSpPr>
          <p:nvPr>
            <p:ph type="title"/>
          </p:nvPr>
        </p:nvSpPr>
        <p:spPr>
          <a:xfrm>
            <a:off x="0" y="214290"/>
            <a:ext cx="8229600" cy="1143000"/>
          </a:xfrm>
        </p:spPr>
        <p:txBody>
          <a:bodyPr>
            <a:normAutofit fontScale="90000"/>
          </a:bodyPr>
          <a:lstStyle/>
          <a:p>
            <a:pPr algn="ctr"/>
            <a:r>
              <a:rPr lang="ru-RU" b="1" i="1" dirty="0" smtClean="0">
                <a:cs typeface="Aharoni" pitchFamily="2" charset="-79"/>
              </a:rPr>
              <a:t>Стадия осмысления  </a:t>
            </a:r>
            <a:r>
              <a:rPr lang="ru-RU" b="1" dirty="0" smtClean="0"/>
              <a:t/>
            </a:r>
            <a:br>
              <a:rPr lang="ru-RU" b="1" dirty="0" smtClean="0"/>
            </a:br>
            <a:endParaRPr lang="ru-RU" b="1" dirty="0"/>
          </a:p>
        </p:txBody>
      </p:sp>
      <p:sp>
        <p:nvSpPr>
          <p:cNvPr id="3" name="Содержимое 2"/>
          <p:cNvSpPr>
            <a:spLocks noGrp="1"/>
          </p:cNvSpPr>
          <p:nvPr>
            <p:ph idx="1"/>
          </p:nvPr>
        </p:nvSpPr>
        <p:spPr>
          <a:xfrm>
            <a:off x="214282" y="1000108"/>
            <a:ext cx="7858180" cy="5429288"/>
          </a:xfrm>
        </p:spPr>
        <p:txBody>
          <a:bodyPr>
            <a:normAutofit fontScale="85000" lnSpcReduction="10000"/>
          </a:bodyPr>
          <a:lstStyle/>
          <a:p>
            <a:pPr algn="ctr">
              <a:lnSpc>
                <a:spcPct val="150000"/>
              </a:lnSpc>
              <a:buNone/>
            </a:pPr>
            <a:r>
              <a:rPr lang="ru-RU" dirty="0" smtClean="0">
                <a:latin typeface="Times New Roman" pitchFamily="18" charset="0"/>
                <a:cs typeface="Times New Roman" pitchFamily="18" charset="0"/>
              </a:rPr>
              <a:t>Она направлена на:</a:t>
            </a:r>
          </a:p>
          <a:p>
            <a:pPr>
              <a:lnSpc>
                <a:spcPct val="150000"/>
              </a:lnSpc>
              <a:buSzPct val="95000"/>
              <a:buBlip>
                <a:blip r:embed="rId3"/>
              </a:buBlip>
            </a:pPr>
            <a:r>
              <a:rPr lang="ru-RU" dirty="0" smtClean="0">
                <a:latin typeface="Times New Roman" pitchFamily="18" charset="0"/>
                <a:cs typeface="Times New Roman" pitchFamily="18" charset="0"/>
              </a:rPr>
              <a:t>- получение новой информации;</a:t>
            </a:r>
          </a:p>
          <a:p>
            <a:pPr>
              <a:lnSpc>
                <a:spcPct val="150000"/>
              </a:lnSpc>
              <a:buSzPct val="85000"/>
              <a:buBlip>
                <a:blip r:embed="rId3"/>
              </a:buBlip>
            </a:pPr>
            <a:r>
              <a:rPr lang="ru-RU" dirty="0" smtClean="0">
                <a:latin typeface="Times New Roman" pitchFamily="18" charset="0"/>
                <a:cs typeface="Times New Roman" pitchFamily="18" charset="0"/>
              </a:rPr>
              <a:t>-корректировка учеником поставленных целей обучения.      </a:t>
            </a:r>
          </a:p>
          <a:p>
            <a:pPr algn="just">
              <a:lnSpc>
                <a:spcPct val="150000"/>
              </a:lnSpc>
              <a:buNone/>
            </a:pPr>
            <a:r>
              <a:rPr lang="ru-RU" dirty="0" smtClean="0">
                <a:latin typeface="Times New Roman" pitchFamily="18" charset="0"/>
                <a:cs typeface="Times New Roman" pitchFamily="18" charset="0"/>
              </a:rPr>
              <a:t>        Данный этап нацелен на сохранение интереса к теме при непосредственной работе с новой информацией, постепенное продвижение от знания «старого» к «новому». Ученик читает (слушает) текст, используя предложенные учителем активные методы чтения, делает пометки на полях или ведет записи по мере осмысления новой информации.</a:t>
            </a:r>
            <a:endParaRPr lang="ru-RU" dirty="0">
              <a:latin typeface="Times New Roman" pitchFamily="18" charset="0"/>
              <a:cs typeface="Times New Roman" pitchFamily="18" charset="0"/>
            </a:endParaRPr>
          </a:p>
        </p:txBody>
      </p:sp>
      <p:pic>
        <p:nvPicPr>
          <p:cNvPr id="5" name="Рисунок 4" descr="68133_original.jpg"/>
          <p:cNvPicPr>
            <a:picLocks noChangeAspect="1"/>
          </p:cNvPicPr>
          <p:nvPr/>
        </p:nvPicPr>
        <p:blipFill>
          <a:blip r:embed="rId4" cstate="print"/>
          <a:stretch>
            <a:fillRect/>
          </a:stretch>
        </p:blipFill>
        <p:spPr>
          <a:xfrm rot="1992925">
            <a:off x="6248826" y="616565"/>
            <a:ext cx="2758286" cy="1700472"/>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70301-2110-2944.jpg"/>
          <p:cNvPicPr>
            <a:picLocks noChangeAspect="1"/>
          </p:cNvPicPr>
          <p:nvPr/>
        </p:nvPicPr>
        <p:blipFill>
          <a:blip r:embed="rId2" cstate="print"/>
          <a:stretch>
            <a:fillRect/>
          </a:stretch>
        </p:blipFill>
        <p:spPr>
          <a:xfrm>
            <a:off x="0" y="0"/>
            <a:ext cx="9144000" cy="6858000"/>
          </a:xfrm>
          <a:prstGeom prst="rect">
            <a:avLst/>
          </a:prstGeom>
        </p:spPr>
      </p:pic>
      <p:sp>
        <p:nvSpPr>
          <p:cNvPr id="3" name="Подзаголовок 2"/>
          <p:cNvSpPr>
            <a:spLocks noGrp="1"/>
          </p:cNvSpPr>
          <p:nvPr>
            <p:ph type="subTitle" idx="1"/>
          </p:nvPr>
        </p:nvSpPr>
        <p:spPr>
          <a:xfrm>
            <a:off x="0" y="142852"/>
            <a:ext cx="7572428" cy="4500594"/>
          </a:xfrm>
        </p:spPr>
        <p:txBody>
          <a:bodyPr>
            <a:noAutofit/>
          </a:bodyPr>
          <a:lstStyle/>
          <a:p>
            <a:pPr algn="ctr"/>
            <a:r>
              <a:rPr lang="ru-RU" sz="4800" b="0" dirty="0" smtClean="0">
                <a:solidFill>
                  <a:schemeClr val="bg1"/>
                </a:solidFill>
                <a:latin typeface="Acquest Script" pitchFamily="2" charset="0"/>
                <a:cs typeface="Times New Roman" pitchFamily="18" charset="0"/>
              </a:rPr>
              <a:t>Известно, что любое знание будет лучше и качественнее, если оно будет основано на собственном опыте. </a:t>
            </a:r>
          </a:p>
          <a:p>
            <a:pPr algn="ctr"/>
            <a:r>
              <a:rPr lang="ru-RU" sz="4800" b="0" dirty="0" smtClean="0">
                <a:solidFill>
                  <a:schemeClr val="bg1"/>
                </a:solidFill>
                <a:latin typeface="Acquest Script" pitchFamily="2" charset="0"/>
              </a:rPr>
              <a:t>Главное, чем должны заниматься образовательные учреждения любого типа, — это обучать детей </a:t>
            </a:r>
            <a:r>
              <a:rPr lang="ru-RU" sz="4800" b="0" dirty="0" err="1" smtClean="0">
                <a:solidFill>
                  <a:schemeClr val="bg1"/>
                </a:solidFill>
                <a:latin typeface="Acquest Script" pitchFamily="2" charset="0"/>
              </a:rPr>
              <a:t>думанию</a:t>
            </a:r>
            <a:r>
              <a:rPr lang="ru-RU" sz="4800" b="0" dirty="0" smtClean="0">
                <a:solidFill>
                  <a:schemeClr val="bg1"/>
                </a:solidFill>
                <a:latin typeface="Acquest Script" pitchFamily="2" charset="0"/>
              </a:rPr>
              <a:t>.</a:t>
            </a:r>
          </a:p>
          <a:p>
            <a:pPr algn="ctr"/>
            <a:endParaRPr lang="ru-RU" sz="4800" dirty="0">
              <a:solidFill>
                <a:schemeClr val="bg1"/>
              </a:solidFill>
              <a:latin typeface="Acquest Script" pitchFamily="2"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1-10.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1142976" y="214290"/>
            <a:ext cx="7467600" cy="1143000"/>
          </a:xfrm>
        </p:spPr>
        <p:txBody>
          <a:bodyPr>
            <a:noAutofit/>
          </a:bodyPr>
          <a:lstStyle/>
          <a:p>
            <a:pPr algn="ctr"/>
            <a:r>
              <a:rPr lang="ru-RU" sz="3200" b="1" i="1" dirty="0" smtClean="0">
                <a:solidFill>
                  <a:schemeClr val="tx1"/>
                </a:solidFill>
                <a:latin typeface="Times New Roman" pitchFamily="18" charset="0"/>
                <a:cs typeface="Times New Roman" pitchFamily="18" charset="0"/>
              </a:rPr>
              <a:t>На фазе осмысления содержания учащиеся:</a:t>
            </a:r>
            <a:r>
              <a:rPr lang="ru-RU" sz="3200" b="1" dirty="0" smtClean="0">
                <a:solidFill>
                  <a:srgbClr val="FF0000"/>
                </a:solidFill>
              </a:rPr>
              <a:t/>
            </a:r>
            <a:br>
              <a:rPr lang="ru-RU" sz="3200" b="1" dirty="0" smtClean="0">
                <a:solidFill>
                  <a:srgbClr val="FF0000"/>
                </a:solidFill>
              </a:rPr>
            </a:br>
            <a:endParaRPr lang="ru-RU" sz="3200" b="1" dirty="0">
              <a:solidFill>
                <a:srgbClr val="FF0000"/>
              </a:solidFill>
            </a:endParaRPr>
          </a:p>
        </p:txBody>
      </p:sp>
      <p:pic>
        <p:nvPicPr>
          <p:cNvPr id="6" name="Рисунок 5" descr="1327978204_kopiya-student_012.gif"/>
          <p:cNvPicPr>
            <a:picLocks noChangeAspect="1"/>
          </p:cNvPicPr>
          <p:nvPr/>
        </p:nvPicPr>
        <p:blipFill>
          <a:blip r:embed="rId3" cstate="print">
            <a:clrChange>
              <a:clrFrom>
                <a:srgbClr val="FFFFFF"/>
              </a:clrFrom>
              <a:clrTo>
                <a:srgbClr val="FFFFFF">
                  <a:alpha val="0"/>
                </a:srgbClr>
              </a:clrTo>
            </a:clrChange>
          </a:blip>
          <a:stretch>
            <a:fillRect/>
          </a:stretch>
        </p:blipFill>
        <p:spPr>
          <a:xfrm>
            <a:off x="7067553" y="2857496"/>
            <a:ext cx="2076447" cy="3500438"/>
          </a:xfrm>
          <a:prstGeom prst="rect">
            <a:avLst/>
          </a:prstGeom>
        </p:spPr>
      </p:pic>
      <p:sp>
        <p:nvSpPr>
          <p:cNvPr id="3" name="Содержимое 2"/>
          <p:cNvSpPr>
            <a:spLocks noGrp="1"/>
          </p:cNvSpPr>
          <p:nvPr>
            <p:ph idx="1"/>
          </p:nvPr>
        </p:nvSpPr>
        <p:spPr>
          <a:xfrm>
            <a:off x="357158" y="857232"/>
            <a:ext cx="8286808" cy="4500594"/>
          </a:xfrm>
        </p:spPr>
        <p:txBody>
          <a:bodyPr>
            <a:normAutofit fontScale="32500" lnSpcReduction="20000"/>
          </a:bodyPr>
          <a:lstStyle/>
          <a:p>
            <a:pPr>
              <a:lnSpc>
                <a:spcPct val="120000"/>
              </a:lnSpc>
              <a:buNone/>
            </a:pPr>
            <a:r>
              <a:rPr lang="ru-RU" sz="5200" i="1" dirty="0" smtClean="0">
                <a:latin typeface="Times New Roman" pitchFamily="18" charset="0"/>
                <a:cs typeface="Times New Roman" pitchFamily="18" charset="0"/>
              </a:rPr>
              <a:t>1</a:t>
            </a:r>
            <a:r>
              <a:rPr lang="ru-RU" sz="6800" i="1" dirty="0" smtClean="0">
                <a:latin typeface="Times New Roman" pitchFamily="18" charset="0"/>
                <a:cs typeface="Times New Roman" pitchFamily="18" charset="0"/>
              </a:rPr>
              <a:t>)</a:t>
            </a:r>
            <a:r>
              <a:rPr lang="ru-RU" sz="6800" dirty="0" smtClean="0">
                <a:latin typeface="Times New Roman" pitchFamily="18" charset="0"/>
                <a:cs typeface="Times New Roman" pitchFamily="18" charset="0"/>
              </a:rPr>
              <a:t> </a:t>
            </a:r>
            <a:r>
              <a:rPr lang="ru-RU" sz="6800" i="1" dirty="0" smtClean="0">
                <a:latin typeface="Times New Roman" pitchFamily="18" charset="0"/>
                <a:cs typeface="Times New Roman" pitchFamily="18" charset="0"/>
              </a:rPr>
              <a:t> Осуществляют контакт с новой информацией.</a:t>
            </a:r>
          </a:p>
          <a:p>
            <a:pPr>
              <a:lnSpc>
                <a:spcPct val="120000"/>
              </a:lnSpc>
              <a:buNone/>
            </a:pPr>
            <a:r>
              <a:rPr lang="ru-RU" sz="6800" i="1" dirty="0" smtClean="0">
                <a:latin typeface="Times New Roman" pitchFamily="18" charset="0"/>
                <a:cs typeface="Times New Roman" pitchFamily="18" charset="0"/>
              </a:rPr>
              <a:t>2)  Сопоставляют эту информацию с уже имеющимися знаниями и опытом.</a:t>
            </a:r>
          </a:p>
          <a:p>
            <a:pPr>
              <a:lnSpc>
                <a:spcPct val="120000"/>
              </a:lnSpc>
              <a:buNone/>
            </a:pPr>
            <a:r>
              <a:rPr lang="ru-RU" sz="6800" i="1" dirty="0" smtClean="0">
                <a:latin typeface="Times New Roman" pitchFamily="18" charset="0"/>
                <a:cs typeface="Times New Roman" pitchFamily="18" charset="0"/>
              </a:rPr>
              <a:t>3)  Акцентируют свое внимание на поиск ответов на возникшие вопросы и затруднения.</a:t>
            </a:r>
          </a:p>
          <a:p>
            <a:pPr>
              <a:lnSpc>
                <a:spcPct val="120000"/>
              </a:lnSpc>
              <a:buNone/>
            </a:pPr>
            <a:r>
              <a:rPr lang="ru-RU" sz="6800" i="1" dirty="0" smtClean="0">
                <a:latin typeface="Times New Roman" pitchFamily="18" charset="0"/>
                <a:cs typeface="Times New Roman" pitchFamily="18" charset="0"/>
              </a:rPr>
              <a:t>4)  Обращают внимание на неясности, пытаясь поставить новые вопросы.</a:t>
            </a:r>
          </a:p>
          <a:p>
            <a:pPr>
              <a:lnSpc>
                <a:spcPct val="120000"/>
              </a:lnSpc>
              <a:buNone/>
            </a:pPr>
            <a:r>
              <a:rPr lang="ru-RU" sz="6800" i="1" dirty="0" smtClean="0">
                <a:latin typeface="Times New Roman" pitchFamily="18" charset="0"/>
                <a:cs typeface="Times New Roman" pitchFamily="18" charset="0"/>
              </a:rPr>
              <a:t>5)  Стремятся отследить сам процесс знакомства с повой информацией, обратить внимание на то, что именно их привлекает, какие аспекты менее интересны и почему.</a:t>
            </a:r>
          </a:p>
          <a:p>
            <a:pPr>
              <a:lnSpc>
                <a:spcPct val="120000"/>
              </a:lnSpc>
              <a:buNone/>
            </a:pPr>
            <a:r>
              <a:rPr lang="ru-RU" sz="6800" i="1" dirty="0" smtClean="0">
                <a:latin typeface="Times New Roman" pitchFamily="18" charset="0"/>
                <a:cs typeface="Times New Roman" pitchFamily="18" charset="0"/>
              </a:rPr>
              <a:t>6)   Готовятся к анализу и обсуждению услышанного или прочитанного.</a:t>
            </a:r>
          </a:p>
        </p:txBody>
      </p:sp>
      <p:pic>
        <p:nvPicPr>
          <p:cNvPr id="5" name="Рисунок 4" descr="1506079939.jpg"/>
          <p:cNvPicPr>
            <a:picLocks noChangeAspect="1"/>
          </p:cNvPicPr>
          <p:nvPr/>
        </p:nvPicPr>
        <p:blipFill>
          <a:blip r:embed="rId4" cstate="print"/>
          <a:stretch>
            <a:fillRect/>
          </a:stretch>
        </p:blipFill>
        <p:spPr>
          <a:xfrm>
            <a:off x="2500298" y="4838702"/>
            <a:ext cx="3560195" cy="2019298"/>
          </a:xfrm>
          <a:prstGeom prst="rect">
            <a:avLst/>
          </a:prstGeom>
          <a:ln>
            <a:noFill/>
          </a:ln>
          <a:effectLst>
            <a:softEdge rad="112500"/>
          </a:effectLst>
        </p:spPr>
      </p:pic>
    </p:spTree>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gbig4.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3143240" y="1000108"/>
            <a:ext cx="5424502" cy="1143000"/>
          </a:xfrm>
        </p:spPr>
        <p:txBody>
          <a:bodyPr>
            <a:normAutofit fontScale="90000"/>
          </a:bodyPr>
          <a:lstStyle/>
          <a:p>
            <a:pPr algn="ctr"/>
            <a:r>
              <a:rPr lang="ru-RU" b="1" i="1" dirty="0" smtClean="0">
                <a:solidFill>
                  <a:srgbClr val="FF0000"/>
                </a:solidFill>
                <a:latin typeface="Times New Roman" pitchFamily="18" charset="0"/>
                <a:cs typeface="Times New Roman" pitchFamily="18" charset="0"/>
              </a:rPr>
              <a:t>Учитель на данном этапе:</a:t>
            </a:r>
            <a:r>
              <a:rPr lang="ru-RU" i="1" dirty="0" smtClean="0">
                <a:solidFill>
                  <a:srgbClr val="FF0000"/>
                </a:solidFill>
                <a:latin typeface="Times New Roman" pitchFamily="18" charset="0"/>
                <a:cs typeface="Times New Roman" pitchFamily="18" charset="0"/>
              </a:rPr>
              <a:t/>
            </a:r>
            <a:br>
              <a:rPr lang="ru-RU" i="1" dirty="0" smtClean="0">
                <a:solidFill>
                  <a:srgbClr val="FF0000"/>
                </a:solidFill>
                <a:latin typeface="Times New Roman" pitchFamily="18" charset="0"/>
                <a:cs typeface="Times New Roman" pitchFamily="18" charset="0"/>
              </a:rPr>
            </a:br>
            <a:endParaRPr lang="ru-RU" i="1" dirty="0">
              <a:solidFill>
                <a:srgbClr val="FF0000"/>
              </a:solidFill>
            </a:endParaRPr>
          </a:p>
        </p:txBody>
      </p:sp>
      <p:sp>
        <p:nvSpPr>
          <p:cNvPr id="3" name="Содержимое 2"/>
          <p:cNvSpPr>
            <a:spLocks noGrp="1"/>
          </p:cNvSpPr>
          <p:nvPr>
            <p:ph idx="1"/>
          </p:nvPr>
        </p:nvSpPr>
        <p:spPr>
          <a:xfrm>
            <a:off x="1676400" y="1785926"/>
            <a:ext cx="7467600" cy="4429156"/>
          </a:xfrm>
        </p:spPr>
        <p:txBody>
          <a:bodyPr>
            <a:normAutofit fontScale="77500" lnSpcReduction="20000"/>
          </a:bodyPr>
          <a:lstStyle/>
          <a:p>
            <a:pPr algn="just">
              <a:lnSpc>
                <a:spcPct val="120000"/>
              </a:lnSpc>
              <a:buNone/>
            </a:pPr>
            <a:r>
              <a:rPr lang="ru-RU" dirty="0" smtClean="0">
                <a:solidFill>
                  <a:srgbClr val="002060"/>
                </a:solidFill>
                <a:latin typeface="Times New Roman" pitchFamily="18" charset="0"/>
                <a:cs typeface="Times New Roman" pitchFamily="18" charset="0"/>
              </a:rPr>
              <a:t>1) Может быть непосредственным источником новой информации, в этом случае его задача состоит в ее ясном и привлекательном изложении.</a:t>
            </a:r>
          </a:p>
          <a:p>
            <a:pPr algn="just">
              <a:lnSpc>
                <a:spcPct val="120000"/>
              </a:lnSpc>
              <a:buNone/>
            </a:pPr>
            <a:r>
              <a:rPr lang="ru-RU" dirty="0" smtClean="0">
                <a:solidFill>
                  <a:srgbClr val="002060"/>
                </a:solidFill>
                <a:latin typeface="Times New Roman" pitchFamily="18" charset="0"/>
                <a:cs typeface="Times New Roman" pitchFamily="18" charset="0"/>
              </a:rPr>
              <a:t>2)  Отслеживает степень активности работы, внимательности при чтении, если школьники работают с текстом.</a:t>
            </a:r>
          </a:p>
          <a:p>
            <a:pPr algn="just">
              <a:lnSpc>
                <a:spcPct val="120000"/>
              </a:lnSpc>
              <a:buNone/>
            </a:pPr>
            <a:r>
              <a:rPr lang="ru-RU" dirty="0" smtClean="0">
                <a:solidFill>
                  <a:srgbClr val="002060"/>
                </a:solidFill>
                <a:latin typeface="Times New Roman" pitchFamily="18" charset="0"/>
                <a:cs typeface="Times New Roman" pitchFamily="18" charset="0"/>
              </a:rPr>
              <a:t>3)  Предлагает для организации работы с текстом различные приемы для вдумчивого чтения и размышления о прочитанном.</a:t>
            </a:r>
          </a:p>
          <a:p>
            <a:pPr algn="just">
              <a:lnSpc>
                <a:spcPct val="120000"/>
              </a:lnSpc>
              <a:buNone/>
            </a:pPr>
            <a:r>
              <a:rPr lang="ru-RU" dirty="0" smtClean="0">
                <a:solidFill>
                  <a:srgbClr val="002060"/>
                </a:solidFill>
                <a:latin typeface="Times New Roman" pitchFamily="18" charset="0"/>
                <a:cs typeface="Times New Roman" pitchFamily="18" charset="0"/>
              </a:rPr>
              <a:t>         </a:t>
            </a:r>
          </a:p>
          <a:p>
            <a:pPr algn="just">
              <a:lnSpc>
                <a:spcPct val="120000"/>
              </a:lnSpc>
              <a:buNone/>
            </a:pPr>
            <a:r>
              <a:rPr lang="ru-RU" dirty="0" smtClean="0">
                <a:solidFill>
                  <a:srgbClr val="FF0066"/>
                </a:solidFill>
                <a:latin typeface="Times New Roman" pitchFamily="18" charset="0"/>
                <a:cs typeface="Times New Roman" pitchFamily="18" charset="0"/>
              </a:rPr>
              <a:t>          Необходимо выделить достаточное время для реализации смысловой стадии, целесообразно выделить время для второго прочтения. Достаточно важно вернуться к тексту на новом «витке» его восприятия, чтобы прояснить некоторые вопросы.</a:t>
            </a:r>
          </a:p>
          <a:p>
            <a:endParaRPr lang="ru-RU" dirty="0" smtClean="0">
              <a:solidFill>
                <a:srgbClr val="FF0066"/>
              </a:solidFill>
            </a:endParaRPr>
          </a:p>
          <a:p>
            <a:endParaRPr lang="ru-RU" dirty="0">
              <a:solidFill>
                <a:srgbClr val="FF0066"/>
              </a:solidFill>
            </a:endParaRPr>
          </a:p>
        </p:txBody>
      </p:sp>
      <p:pic>
        <p:nvPicPr>
          <p:cNvPr id="5" name="Рисунок 4" descr="12027760.gif"/>
          <p:cNvPicPr>
            <a:picLocks noChangeAspect="1"/>
          </p:cNvPicPr>
          <p:nvPr/>
        </p:nvPicPr>
        <p:blipFill>
          <a:blip r:embed="rId3" cstate="print">
            <a:clrChange>
              <a:clrFrom>
                <a:srgbClr val="FFFFFF"/>
              </a:clrFrom>
              <a:clrTo>
                <a:srgbClr val="FFFFFF">
                  <a:alpha val="0"/>
                </a:srgbClr>
              </a:clrTo>
            </a:clrChange>
          </a:blip>
          <a:stretch>
            <a:fillRect/>
          </a:stretch>
        </p:blipFill>
        <p:spPr>
          <a:xfrm>
            <a:off x="-214346" y="3000373"/>
            <a:ext cx="2000264" cy="3857628"/>
          </a:xfrm>
          <a:prstGeom prst="rect">
            <a:avLst/>
          </a:prstGeom>
        </p:spPr>
      </p:pic>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7467600" cy="868346"/>
          </a:xfrm>
        </p:spPr>
        <p:txBody>
          <a:bodyPr>
            <a:normAutofit fontScale="90000"/>
          </a:bodyPr>
          <a:lstStyle/>
          <a:p>
            <a:pPr algn="ctr"/>
            <a:r>
              <a:rPr lang="ru-RU" b="1" i="1" dirty="0" smtClean="0">
                <a:ln>
                  <a:solidFill>
                    <a:schemeClr val="accent1">
                      <a:lumMod val="75000"/>
                    </a:schemeClr>
                  </a:solidFill>
                </a:ln>
                <a:solidFill>
                  <a:schemeClr val="accent2">
                    <a:lumMod val="75000"/>
                  </a:schemeClr>
                </a:solidFill>
                <a:latin typeface="Times New Roman" pitchFamily="18" charset="0"/>
                <a:cs typeface="Times New Roman" pitchFamily="18" charset="0"/>
              </a:rPr>
              <a:t>Стадия рефлексии</a:t>
            </a:r>
            <a:br>
              <a:rPr lang="ru-RU" b="1" i="1" dirty="0" smtClean="0">
                <a:ln>
                  <a:solidFill>
                    <a:schemeClr val="accent1">
                      <a:lumMod val="75000"/>
                    </a:schemeClr>
                  </a:solidFill>
                </a:ln>
                <a:solidFill>
                  <a:schemeClr val="accent2">
                    <a:lumMod val="75000"/>
                  </a:schemeClr>
                </a:solidFill>
                <a:latin typeface="Times New Roman" pitchFamily="18" charset="0"/>
                <a:cs typeface="Times New Roman" pitchFamily="18" charset="0"/>
              </a:rPr>
            </a:br>
            <a:endParaRPr lang="ru-RU" b="1" i="1" dirty="0">
              <a:ln>
                <a:solidFill>
                  <a:schemeClr val="accent1">
                    <a:lumMod val="75000"/>
                  </a:schemeClr>
                </a:solidFill>
              </a:ln>
              <a:solidFill>
                <a:schemeClr val="accent2">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785794"/>
            <a:ext cx="7467600" cy="4143404"/>
          </a:xfrm>
        </p:spPr>
        <p:txBody>
          <a:bodyPr>
            <a:normAutofit lnSpcReduction="10000"/>
          </a:bodyPr>
          <a:lstStyle/>
          <a:p>
            <a:pPr algn="just">
              <a:lnSpc>
                <a:spcPct val="150000"/>
              </a:lnSpc>
              <a:buNone/>
            </a:pPr>
            <a:r>
              <a:rPr lang="ru-RU" i="1" dirty="0" smtClean="0">
                <a:latin typeface="Times New Roman" pitchFamily="18" charset="0"/>
                <a:cs typeface="Times New Roman" pitchFamily="18" charset="0"/>
              </a:rPr>
              <a:t>        Стадия рефлексии (</a:t>
            </a:r>
            <a:r>
              <a:rPr lang="ru-RU" i="1" dirty="0" err="1" smtClean="0">
                <a:latin typeface="Times New Roman" pitchFamily="18" charset="0"/>
                <a:cs typeface="Times New Roman" pitchFamily="18" charset="0"/>
              </a:rPr>
              <a:t>reflection</a:t>
            </a:r>
            <a:r>
              <a:rPr lang="ru-RU" i="1" dirty="0" smtClean="0">
                <a:latin typeface="Times New Roman" pitchFamily="18" charset="0"/>
                <a:cs typeface="Times New Roman" pitchFamily="18" charset="0"/>
              </a:rPr>
              <a:t>) необходима не только для того, чтобы учитель проверил память своих учеников, но и для того, чтобы ученики сами смогли проанализировать, удалось ли им достичь поставленных целей и решить возникшие в процессе знакомства с новым материалом проблемы и противоречия.</a:t>
            </a:r>
          </a:p>
          <a:p>
            <a:endParaRPr lang="ru-RU" dirty="0"/>
          </a:p>
        </p:txBody>
      </p:sp>
      <p:pic>
        <p:nvPicPr>
          <p:cNvPr id="5" name="Рисунок 4" descr="b9ca16a1ce4342439dfa5a2286b1d7c5_XL.jpg"/>
          <p:cNvPicPr>
            <a:picLocks noChangeAspect="1"/>
          </p:cNvPicPr>
          <p:nvPr/>
        </p:nvPicPr>
        <p:blipFill>
          <a:blip r:embed="rId2" cstate="print"/>
          <a:stretch>
            <a:fillRect/>
          </a:stretch>
        </p:blipFill>
        <p:spPr>
          <a:xfrm>
            <a:off x="5786446" y="4618033"/>
            <a:ext cx="3357554" cy="2239968"/>
          </a:xfrm>
          <a:prstGeom prst="rect">
            <a:avLst/>
          </a:prstGeom>
          <a:ln>
            <a:noFill/>
          </a:ln>
          <a:effectLst>
            <a:softEdge rad="112500"/>
          </a:effectLst>
        </p:spPr>
      </p:pic>
    </p:spTree>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resumen-curva-azul-fondo_9634-18.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idx="1"/>
          </p:nvPr>
        </p:nvSpPr>
        <p:spPr>
          <a:xfrm>
            <a:off x="214282" y="0"/>
            <a:ext cx="8572560" cy="6858000"/>
          </a:xfrm>
        </p:spPr>
        <p:txBody>
          <a:bodyPr>
            <a:normAutofit fontScale="47500" lnSpcReduction="20000"/>
          </a:bodyPr>
          <a:lstStyle/>
          <a:p>
            <a:pPr algn="ctr">
              <a:lnSpc>
                <a:spcPct val="170000"/>
              </a:lnSpc>
              <a:buNone/>
            </a:pPr>
            <a:r>
              <a:rPr lang="ru-RU" sz="3400" dirty="0" smtClean="0">
                <a:latin typeface="Times New Roman" pitchFamily="18" charset="0"/>
                <a:cs typeface="Times New Roman" pitchFamily="18" charset="0"/>
              </a:rPr>
              <a:t>Учителю следует: вернуть учащихся к первоначальным записям-предположениям; внести изменения; дать творческие, исследовательские или практические задания на основе изученной информации.</a:t>
            </a:r>
          </a:p>
          <a:p>
            <a:pPr algn="ctr">
              <a:lnSpc>
                <a:spcPct val="170000"/>
              </a:lnSpc>
              <a:buNone/>
            </a:pPr>
            <a:r>
              <a:rPr lang="ru-RU" sz="3400" dirty="0" smtClean="0">
                <a:latin typeface="Times New Roman" pitchFamily="18" charset="0"/>
                <a:cs typeface="Times New Roman" pitchFamily="18" charset="0"/>
              </a:rPr>
              <a:t>Учащиеся соотносят «новую» информацию со «старой», используя знания, полученные на стадии осмысления содержание.    Характерные для этого этапа виды заданий, это:</a:t>
            </a:r>
          </a:p>
          <a:p>
            <a:pPr algn="just">
              <a:lnSpc>
                <a:spcPct val="170000"/>
              </a:lnSpc>
              <a:buNone/>
            </a:pPr>
            <a:r>
              <a:rPr lang="ru-RU" sz="3400" dirty="0" smtClean="0">
                <a:latin typeface="Times New Roman" pitchFamily="18" charset="0"/>
                <a:cs typeface="Times New Roman" pitchFamily="18" charset="0"/>
              </a:rPr>
              <a:t>Заполнение кластеров, таблиц.</a:t>
            </a:r>
          </a:p>
          <a:p>
            <a:pPr algn="just">
              <a:lnSpc>
                <a:spcPct val="170000"/>
              </a:lnSpc>
              <a:buNone/>
            </a:pPr>
            <a:r>
              <a:rPr lang="ru-RU" sz="3400" dirty="0" smtClean="0">
                <a:latin typeface="Times New Roman" pitchFamily="18" charset="0"/>
                <a:cs typeface="Times New Roman" pitchFamily="18" charset="0"/>
              </a:rPr>
              <a:t>Установление причинно-следственных связей между блоками информации.</a:t>
            </a:r>
          </a:p>
          <a:p>
            <a:pPr algn="just">
              <a:lnSpc>
                <a:spcPct val="170000"/>
              </a:lnSpc>
              <a:buNone/>
            </a:pPr>
            <a:r>
              <a:rPr lang="ru-RU" sz="3400" dirty="0" smtClean="0">
                <a:latin typeface="Times New Roman" pitchFamily="18" charset="0"/>
                <a:cs typeface="Times New Roman" pitchFamily="18" charset="0"/>
              </a:rPr>
              <a:t>Возврат к ключевым словам, верным и неверным утверждениям.</a:t>
            </a:r>
          </a:p>
          <a:p>
            <a:pPr algn="just">
              <a:lnSpc>
                <a:spcPct val="170000"/>
              </a:lnSpc>
              <a:buNone/>
            </a:pPr>
            <a:r>
              <a:rPr lang="ru-RU" sz="3400" dirty="0" smtClean="0">
                <a:latin typeface="Times New Roman" pitchFamily="18" charset="0"/>
                <a:cs typeface="Times New Roman" pitchFamily="18" charset="0"/>
              </a:rPr>
              <a:t>Ответы на поставленные вопросы.</a:t>
            </a:r>
          </a:p>
          <a:p>
            <a:pPr algn="just">
              <a:lnSpc>
                <a:spcPct val="170000"/>
              </a:lnSpc>
              <a:buNone/>
            </a:pPr>
            <a:r>
              <a:rPr lang="ru-RU" sz="3400" dirty="0" smtClean="0">
                <a:latin typeface="Times New Roman" pitchFamily="18" charset="0"/>
                <a:cs typeface="Times New Roman" pitchFamily="18" charset="0"/>
              </a:rPr>
              <a:t>Организация устных и письменных круглых столов.</a:t>
            </a:r>
          </a:p>
          <a:p>
            <a:pPr algn="just">
              <a:lnSpc>
                <a:spcPct val="170000"/>
              </a:lnSpc>
              <a:buNone/>
            </a:pPr>
            <a:r>
              <a:rPr lang="ru-RU" sz="3400" dirty="0" smtClean="0">
                <a:latin typeface="Times New Roman" pitchFamily="18" charset="0"/>
                <a:cs typeface="Times New Roman" pitchFamily="18" charset="0"/>
              </a:rPr>
              <a:t>Организация различных видов дискуссий.</a:t>
            </a:r>
          </a:p>
          <a:p>
            <a:pPr algn="just">
              <a:lnSpc>
                <a:spcPct val="170000"/>
              </a:lnSpc>
              <a:buNone/>
            </a:pPr>
            <a:r>
              <a:rPr lang="ru-RU" sz="3400" dirty="0" smtClean="0">
                <a:latin typeface="Times New Roman" pitchFamily="18" charset="0"/>
                <a:cs typeface="Times New Roman" pitchFamily="18" charset="0"/>
              </a:rPr>
              <a:t>Написание творческих работ.</a:t>
            </a:r>
          </a:p>
          <a:p>
            <a:pPr algn="just">
              <a:lnSpc>
                <a:spcPct val="170000"/>
              </a:lnSpc>
              <a:buNone/>
            </a:pPr>
            <a:r>
              <a:rPr lang="ru-RU" sz="3400" dirty="0" smtClean="0">
                <a:latin typeface="Times New Roman" pitchFamily="18" charset="0"/>
                <a:cs typeface="Times New Roman" pitchFamily="18" charset="0"/>
              </a:rPr>
              <a:t>Исследования по отдельным вопросам темы и т.д.</a:t>
            </a:r>
          </a:p>
          <a:p>
            <a:pPr algn="ctr">
              <a:lnSpc>
                <a:spcPct val="170000"/>
              </a:lnSpc>
              <a:buNone/>
            </a:pPr>
            <a:r>
              <a:rPr lang="ru-RU" sz="3400" dirty="0" smtClean="0">
                <a:latin typeface="Times New Roman" pitchFamily="18" charset="0"/>
                <a:cs typeface="Times New Roman" pitchFamily="18" charset="0"/>
              </a:rPr>
              <a:t>На стадии рефлексии осуществляется анализ, творческая переработка, интерпретации изученной информации.</a:t>
            </a:r>
          </a:p>
          <a:p>
            <a:pPr>
              <a:buNone/>
            </a:pPr>
            <a:endParaRPr lang="ru-RU" dirty="0"/>
          </a:p>
        </p:txBody>
      </p:sp>
    </p:spTree>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1-10.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357158" y="214290"/>
            <a:ext cx="8229600" cy="1143000"/>
          </a:xfrm>
        </p:spPr>
        <p:txBody>
          <a:bodyPr>
            <a:normAutofit fontScale="90000"/>
          </a:bodyPr>
          <a:lstStyle/>
          <a:p>
            <a:pPr algn="ctr"/>
            <a:r>
              <a:rPr lang="ru-RU" i="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Формы предъявления рефлексии</a:t>
            </a:r>
            <a:r>
              <a:rPr lang="ru-RU" dirty="0" smtClean="0"/>
              <a:t/>
            </a:r>
            <a:br>
              <a:rPr lang="ru-RU" dirty="0" smtClean="0"/>
            </a:br>
            <a:endParaRPr lang="ru-RU" dirty="0"/>
          </a:p>
        </p:txBody>
      </p:sp>
      <p:sp>
        <p:nvSpPr>
          <p:cNvPr id="3" name="Содержимое 2"/>
          <p:cNvSpPr>
            <a:spLocks noGrp="1"/>
          </p:cNvSpPr>
          <p:nvPr>
            <p:ph idx="1"/>
          </p:nvPr>
        </p:nvSpPr>
        <p:spPr>
          <a:xfrm>
            <a:off x="0" y="1071546"/>
            <a:ext cx="6829444" cy="5402406"/>
          </a:xfrm>
        </p:spPr>
        <p:txBody>
          <a:bodyPr>
            <a:normAutofit fontScale="77500" lnSpcReduction="20000"/>
          </a:bodyPr>
          <a:lstStyle/>
          <a:p>
            <a:pPr>
              <a:lnSpc>
                <a:spcPct val="150000"/>
              </a:lnSpc>
              <a:buNone/>
            </a:pPr>
            <a:r>
              <a:rPr lang="ru-RU" b="1" i="1" dirty="0" smtClean="0">
                <a:solidFill>
                  <a:srgbClr val="7030A0"/>
                </a:solidFill>
                <a:latin typeface="Times New Roman" pitchFamily="18" charset="0"/>
                <a:cs typeface="Times New Roman" pitchFamily="18" charset="0"/>
              </a:rPr>
              <a:t>Устная форма: </a:t>
            </a:r>
            <a:r>
              <a:rPr lang="ru-RU" dirty="0" smtClean="0">
                <a:latin typeface="Times New Roman" pitchFamily="18" charset="0"/>
                <a:cs typeface="Times New Roman" pitchFamily="18" charset="0"/>
              </a:rPr>
              <a:t>диалог между одним учеником и учителем, диалог между двумя учениками, отдельные реплики со стороны разных учеников, возврат к ключевым словам, верным и неверным утверждениям </a:t>
            </a:r>
            <a:r>
              <a:rPr lang="ru-RU" dirty="0" err="1" smtClean="0">
                <a:latin typeface="Times New Roman" pitchFamily="18" charset="0"/>
                <a:cs typeface="Times New Roman" pitchFamily="18" charset="0"/>
              </a:rPr>
              <a:t>полилог</a:t>
            </a:r>
            <a:r>
              <a:rPr lang="ru-RU" dirty="0" smtClean="0">
                <a:latin typeface="Times New Roman" pitchFamily="18" charset="0"/>
                <a:cs typeface="Times New Roman" pitchFamily="18" charset="0"/>
              </a:rPr>
              <a:t> в виде беседы или обсуждения, игровые методы, круглый стол.</a:t>
            </a:r>
          </a:p>
          <a:p>
            <a:pPr>
              <a:lnSpc>
                <a:spcPct val="150000"/>
              </a:lnSpc>
              <a:buNone/>
            </a:pPr>
            <a:r>
              <a:rPr lang="ru-RU" b="1" i="1" dirty="0" smtClean="0">
                <a:solidFill>
                  <a:srgbClr val="7030A0"/>
                </a:solidFill>
                <a:latin typeface="Times New Roman" pitchFamily="18" charset="0"/>
                <a:cs typeface="Times New Roman" pitchFamily="18" charset="0"/>
              </a:rPr>
              <a:t>Письменная форма: </a:t>
            </a:r>
            <a:r>
              <a:rPr lang="ru-RU" dirty="0" smtClean="0">
                <a:latin typeface="Times New Roman" pitchFamily="18" charset="0"/>
                <a:cs typeface="Times New Roman" pitchFamily="18" charset="0"/>
              </a:rPr>
              <a:t>анкетирование и опросы с использованием различных методик: ответы на вопросы, открытые предложения, выбор из предложенных вариантов, расстановка по степени важности, </a:t>
            </a:r>
            <a:r>
              <a:rPr lang="ru-RU" dirty="0" err="1" smtClean="0">
                <a:latin typeface="Times New Roman" pitchFamily="18" charset="0"/>
                <a:cs typeface="Times New Roman" pitchFamily="18" charset="0"/>
              </a:rPr>
              <a:t>согласие\несогласие</a:t>
            </a:r>
            <a:r>
              <a:rPr lang="ru-RU" dirty="0" smtClean="0">
                <a:latin typeface="Times New Roman" pitchFamily="18" charset="0"/>
                <a:cs typeface="Times New Roman" pitchFamily="18" charset="0"/>
              </a:rPr>
              <a:t> с утверждениями. Графические, схематические способы представления информации в виде таблиц, графиков, диаграмм, кластеров. Творческие задания: </a:t>
            </a:r>
            <a:r>
              <a:rPr lang="ru-RU" dirty="0" err="1" smtClean="0">
                <a:latin typeface="Times New Roman" pitchFamily="18" charset="0"/>
                <a:cs typeface="Times New Roman" pitchFamily="18" charset="0"/>
              </a:rPr>
              <a:t>синквейн</a:t>
            </a:r>
            <a:r>
              <a:rPr lang="ru-RU" dirty="0" smtClean="0">
                <a:latin typeface="Times New Roman" pitchFamily="18" charset="0"/>
                <a:cs typeface="Times New Roman" pitchFamily="18" charset="0"/>
              </a:rPr>
              <a:t>, эссе, письмо, сочинение.</a:t>
            </a:r>
          </a:p>
          <a:p>
            <a:endParaRPr lang="ru-RU" dirty="0"/>
          </a:p>
        </p:txBody>
      </p:sp>
      <p:pic>
        <p:nvPicPr>
          <p:cNvPr id="5" name="Рисунок 4" descr="0006-015-Obrazovatelnaja-sistema-S-18643.png"/>
          <p:cNvPicPr>
            <a:picLocks noChangeAspect="1"/>
          </p:cNvPicPr>
          <p:nvPr/>
        </p:nvPicPr>
        <p:blipFill>
          <a:blip r:embed="rId3" cstate="print">
            <a:clrChange>
              <a:clrFrom>
                <a:srgbClr val="FFFFFF"/>
              </a:clrFrom>
              <a:clrTo>
                <a:srgbClr val="FFFFFF">
                  <a:alpha val="0"/>
                </a:srgbClr>
              </a:clrTo>
            </a:clrChange>
          </a:blip>
          <a:stretch>
            <a:fillRect/>
          </a:stretch>
        </p:blipFill>
        <p:spPr>
          <a:xfrm>
            <a:off x="6715140" y="857232"/>
            <a:ext cx="2428860" cy="2510502"/>
          </a:xfrm>
          <a:prstGeom prst="rect">
            <a:avLst/>
          </a:prstGeom>
        </p:spPr>
      </p:pic>
      <p:pic>
        <p:nvPicPr>
          <p:cNvPr id="6" name="Рисунок 5" descr="Без названия.jpg"/>
          <p:cNvPicPr>
            <a:picLocks noChangeAspect="1"/>
          </p:cNvPicPr>
          <p:nvPr/>
        </p:nvPicPr>
        <p:blipFill>
          <a:blip r:embed="rId4" cstate="print"/>
          <a:stretch>
            <a:fillRect/>
          </a:stretch>
        </p:blipFill>
        <p:spPr>
          <a:xfrm>
            <a:off x="6524625" y="3714752"/>
            <a:ext cx="2619375" cy="2786082"/>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nglandSlaid.jpg"/>
          <p:cNvPicPr>
            <a:picLocks noChangeAspect="1"/>
          </p:cNvPicPr>
          <p:nvPr/>
        </p:nvPicPr>
        <p:blipFill>
          <a:blip r:embed="rId2" cstate="print"/>
          <a:stretch>
            <a:fillRect/>
          </a:stretch>
        </p:blipFill>
        <p:spPr>
          <a:xfrm>
            <a:off x="-1" y="0"/>
            <a:ext cx="9129577" cy="6858000"/>
          </a:xfrm>
          <a:prstGeom prst="rect">
            <a:avLst/>
          </a:prstGeom>
        </p:spPr>
      </p:pic>
      <p:sp>
        <p:nvSpPr>
          <p:cNvPr id="2" name="Заголовок 1"/>
          <p:cNvSpPr>
            <a:spLocks noGrp="1"/>
          </p:cNvSpPr>
          <p:nvPr>
            <p:ph type="title"/>
          </p:nvPr>
        </p:nvSpPr>
        <p:spPr>
          <a:xfrm>
            <a:off x="457200" y="642918"/>
            <a:ext cx="8686800" cy="785818"/>
          </a:xfrm>
        </p:spPr>
        <p:txBody>
          <a:bodyPr>
            <a:normAutofit fontScale="90000"/>
          </a:bodyPr>
          <a:lstStyle/>
          <a:p>
            <a:pPr algn="ctr"/>
            <a:r>
              <a:rPr lang="ru-RU" b="1" dirty="0" smtClean="0">
                <a:solidFill>
                  <a:srgbClr val="C00000"/>
                </a:solidFill>
                <a:latin typeface="Times New Roman" pitchFamily="18" charset="0"/>
                <a:cs typeface="Times New Roman" pitchFamily="18" charset="0"/>
              </a:rPr>
              <a:t>Использование технологии КМ на уроках английского языка</a:t>
            </a:r>
            <a:r>
              <a:rPr lang="ru-RU" dirty="0" smtClean="0"/>
              <a:t/>
            </a:r>
            <a:br>
              <a:rPr lang="ru-RU" dirty="0" smtClean="0"/>
            </a:br>
            <a:endParaRPr lang="ru-RU" dirty="0"/>
          </a:p>
        </p:txBody>
      </p:sp>
      <p:sp>
        <p:nvSpPr>
          <p:cNvPr id="3" name="Содержимое 2"/>
          <p:cNvSpPr>
            <a:spLocks noGrp="1"/>
          </p:cNvSpPr>
          <p:nvPr>
            <p:ph idx="1"/>
          </p:nvPr>
        </p:nvSpPr>
        <p:spPr>
          <a:xfrm>
            <a:off x="571472" y="1500174"/>
            <a:ext cx="8072494" cy="4000528"/>
          </a:xfrm>
        </p:spPr>
        <p:txBody>
          <a:bodyPr>
            <a:normAutofit fontScale="77500" lnSpcReduction="20000"/>
          </a:bodyPr>
          <a:lstStyle/>
          <a:p>
            <a:pPr algn="just">
              <a:lnSpc>
                <a:spcPct val="170000"/>
              </a:lnSpc>
              <a:buNone/>
            </a:pPr>
            <a:r>
              <a:rPr lang="ru-RU" sz="2700" b="1" i="1" dirty="0" smtClean="0">
                <a:solidFill>
                  <a:srgbClr val="008000"/>
                </a:solidFill>
                <a:latin typeface="Times New Roman" pitchFamily="18" charset="0"/>
                <a:cs typeface="Times New Roman" pitchFamily="18" charset="0"/>
              </a:rPr>
              <a:t>          Уроки ИЯ способствуют развитию КМ благодаря разнообразному материалу и интерактивным подходам. Технология развития критического мышления через чтение и письмо (сокращенно - РКМЧП или КМ) выделяется среди инновационных педагогических идей удачным сочетанием </a:t>
            </a:r>
            <a:r>
              <a:rPr lang="ru-RU" sz="2700" b="1" i="1" dirty="0" err="1" smtClean="0">
                <a:solidFill>
                  <a:srgbClr val="008000"/>
                </a:solidFill>
                <a:latin typeface="Times New Roman" pitchFamily="18" charset="0"/>
                <a:cs typeface="Times New Roman" pitchFamily="18" charset="0"/>
              </a:rPr>
              <a:t>проблемности</a:t>
            </a:r>
            <a:r>
              <a:rPr lang="ru-RU" sz="2700" b="1" i="1" dirty="0" smtClean="0">
                <a:solidFill>
                  <a:srgbClr val="008000"/>
                </a:solidFill>
                <a:latin typeface="Times New Roman" pitchFamily="18" charset="0"/>
                <a:cs typeface="Times New Roman" pitchFamily="18" charset="0"/>
              </a:rPr>
              <a:t> и продуктивности обучения с технологичностью урока, эффективными методами и приемами. </a:t>
            </a:r>
          </a:p>
        </p:txBody>
      </p:sp>
    </p:spTree>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512.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idx="1"/>
          </p:nvPr>
        </p:nvSpPr>
        <p:spPr>
          <a:xfrm>
            <a:off x="428596" y="0"/>
            <a:ext cx="8572560" cy="6286520"/>
          </a:xfrm>
        </p:spPr>
        <p:txBody>
          <a:bodyPr>
            <a:normAutofit fontScale="70000" lnSpcReduction="20000"/>
          </a:bodyPr>
          <a:lstStyle/>
          <a:p>
            <a:pPr algn="just">
              <a:lnSpc>
                <a:spcPct val="170000"/>
              </a:lnSpc>
              <a:buNone/>
            </a:pPr>
            <a:r>
              <a:rPr lang="ru-RU" sz="2600" i="1" dirty="0" smtClean="0">
                <a:solidFill>
                  <a:srgbClr val="002060"/>
                </a:solidFill>
                <a:latin typeface="Times New Roman" pitchFamily="18" charset="0"/>
                <a:cs typeface="Times New Roman" pitchFamily="18" charset="0"/>
              </a:rPr>
              <a:t>              Используя технологию «Критическое мышление» на уроках иностранного языка, учитель развивает личность ученика в первую очередь при непосредственном обучении иностранному языку, в результате чего происходит формирование коммуникативной компетенции, обеспечивающей комфортные условия для познавательной деятельности и самосовершенствования. Учитель стимулирует интересы ученика, развивает у него желание практически использовать иностранный язык, а так же учиться, делая тем самым реальным достижение успеха в овладении предметом.</a:t>
            </a:r>
          </a:p>
          <a:p>
            <a:pPr algn="just">
              <a:lnSpc>
                <a:spcPct val="170000"/>
              </a:lnSpc>
              <a:buNone/>
            </a:pPr>
            <a:r>
              <a:rPr lang="ru-RU" sz="2600" i="1" dirty="0" smtClean="0">
                <a:solidFill>
                  <a:srgbClr val="002060"/>
                </a:solidFill>
                <a:latin typeface="Times New Roman" pitchFamily="18" charset="0"/>
                <a:cs typeface="Times New Roman" pitchFamily="18" charset="0"/>
              </a:rPr>
              <a:t>        Учитель, работающий в рамках технологии КМ, должен хорошо осознавать, что продуктивной его работа будет в случае, если правильно выбран:</a:t>
            </a:r>
          </a:p>
          <a:p>
            <a:pPr algn="just">
              <a:lnSpc>
                <a:spcPct val="170000"/>
              </a:lnSpc>
              <a:buNone/>
            </a:pPr>
            <a:r>
              <a:rPr lang="ru-RU" sz="2600" i="1" dirty="0" smtClean="0">
                <a:solidFill>
                  <a:srgbClr val="002060"/>
                </a:solidFill>
                <a:latin typeface="Times New Roman" pitchFamily="18" charset="0"/>
                <a:cs typeface="Times New Roman" pitchFamily="18" charset="0"/>
              </a:rPr>
              <a:t>- информативный материал, способствующий развитию КМ;</a:t>
            </a:r>
          </a:p>
          <a:p>
            <a:pPr algn="just">
              <a:lnSpc>
                <a:spcPct val="170000"/>
              </a:lnSpc>
              <a:buNone/>
            </a:pPr>
            <a:r>
              <a:rPr lang="ru-RU" sz="2600" i="1" dirty="0" smtClean="0">
                <a:solidFill>
                  <a:srgbClr val="002060"/>
                </a:solidFill>
                <a:latin typeface="Times New Roman" pitchFamily="18" charset="0"/>
                <a:cs typeface="Times New Roman" pitchFamily="18" charset="0"/>
              </a:rPr>
              <a:t>- метод (отдельный прием, стратегия) занятия.</a:t>
            </a:r>
          </a:p>
          <a:p>
            <a:pPr>
              <a:buNone/>
            </a:pPr>
            <a:endParaRPr lang="ru-RU" dirty="0" smtClean="0"/>
          </a:p>
          <a:p>
            <a:endParaRPr lang="ru-RU" dirty="0"/>
          </a:p>
        </p:txBody>
      </p:sp>
      <p:pic>
        <p:nvPicPr>
          <p:cNvPr id="5" name="Рисунок 4" descr="Флаг Великобритании.gif"/>
          <p:cNvPicPr>
            <a:picLocks noChangeAspect="1"/>
          </p:cNvPicPr>
          <p:nvPr/>
        </p:nvPicPr>
        <p:blipFill>
          <a:blip r:embed="rId3" cstate="print"/>
          <a:stretch>
            <a:fillRect/>
          </a:stretch>
        </p:blipFill>
        <p:spPr>
          <a:xfrm>
            <a:off x="5429256" y="4714884"/>
            <a:ext cx="3714744" cy="2143116"/>
          </a:xfrm>
          <a:prstGeom prst="rect">
            <a:avLst/>
          </a:prstGeom>
          <a:ln>
            <a:noFill/>
          </a:ln>
          <a:effectLst>
            <a:softEdge rad="112500"/>
          </a:effectLst>
        </p:spPr>
      </p:pic>
      <p:pic>
        <p:nvPicPr>
          <p:cNvPr id="6" name="Рисунок 5" descr="НЕЗНАЙКА.gif"/>
          <p:cNvPicPr>
            <a:picLocks noChangeAspect="1"/>
          </p:cNvPicPr>
          <p:nvPr/>
        </p:nvPicPr>
        <p:blipFill>
          <a:blip r:embed="rId4" cstate="print"/>
          <a:stretch>
            <a:fillRect/>
          </a:stretch>
        </p:blipFill>
        <p:spPr>
          <a:xfrm>
            <a:off x="-285784" y="4857740"/>
            <a:ext cx="2500330" cy="2500330"/>
          </a:xfrm>
          <a:prstGeom prst="rect">
            <a:avLst/>
          </a:prstGeom>
        </p:spPr>
      </p:pic>
    </p:spTree>
  </p:cSld>
  <p:clrMapOvr>
    <a:masterClrMapping/>
  </p:clrMapOvr>
  <p:transition>
    <p:comb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1-10.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242854" y="428604"/>
            <a:ext cx="8901146" cy="857232"/>
          </a:xfrm>
        </p:spPr>
        <p:txBody>
          <a:bodyPr>
            <a:normAutofit fontScale="90000"/>
          </a:bodyPr>
          <a:lstStyle/>
          <a:p>
            <a:pPr algn="ctr"/>
            <a:r>
              <a:rPr lang="ru-RU" b="1" i="1" dirty="0" smtClean="0"/>
              <a:t>Конкретные приемы и стратегии для каждого из этапов</a:t>
            </a:r>
            <a:r>
              <a:rPr lang="ru-RU" dirty="0" smtClean="0"/>
              <a:t/>
            </a:r>
            <a:br>
              <a:rPr lang="ru-RU" dirty="0" smtClean="0"/>
            </a:br>
            <a:endParaRPr lang="ru-RU" dirty="0"/>
          </a:p>
        </p:txBody>
      </p:sp>
      <p:graphicFrame>
        <p:nvGraphicFramePr>
          <p:cNvPr id="4" name="Таблица 3"/>
          <p:cNvGraphicFramePr>
            <a:graphicFrameLocks noGrp="1"/>
          </p:cNvGraphicFramePr>
          <p:nvPr/>
        </p:nvGraphicFramePr>
        <p:xfrm>
          <a:off x="0" y="1071546"/>
          <a:ext cx="9144000" cy="6080760"/>
        </p:xfrm>
        <a:graphic>
          <a:graphicData uri="http://schemas.openxmlformats.org/drawingml/2006/table">
            <a:tbl>
              <a:tblPr>
                <a:tableStyleId>{3C2FFA5D-87B4-456A-9821-1D502468CF0F}</a:tableStyleId>
              </a:tblPr>
              <a:tblGrid>
                <a:gridCol w="2271117"/>
                <a:gridCol w="2267170"/>
                <a:gridCol w="2353238"/>
                <a:gridCol w="2252475"/>
              </a:tblGrid>
              <a:tr h="265236">
                <a:tc>
                  <a:txBody>
                    <a:bodyPr/>
                    <a:lstStyle/>
                    <a:p>
                      <a:pPr algn="ctr">
                        <a:lnSpc>
                          <a:spcPct val="150000"/>
                        </a:lnSpc>
                        <a:spcAft>
                          <a:spcPts val="0"/>
                        </a:spcAft>
                      </a:pPr>
                      <a:r>
                        <a:rPr lang="ru-RU" sz="1400" b="1" dirty="0" smtClean="0">
                          <a:solidFill>
                            <a:srgbClr val="002060"/>
                          </a:solidFill>
                        </a:rPr>
                        <a:t>Этапы</a:t>
                      </a:r>
                      <a:endParaRPr lang="ru-RU" sz="1400" b="1" dirty="0">
                        <a:solidFill>
                          <a:srgbClr val="002060"/>
                        </a:solidFill>
                        <a:latin typeface="Times New Roman" pitchFamily="18" charset="0"/>
                        <a:ea typeface="Calibri"/>
                        <a:cs typeface="Times New Roman" pitchFamily="18" charset="0"/>
                      </a:endParaRPr>
                    </a:p>
                  </a:txBody>
                  <a:tcPr marL="0" marR="0" marT="0" marB="0" anchor="ctr"/>
                </a:tc>
                <a:tc>
                  <a:txBody>
                    <a:bodyPr/>
                    <a:lstStyle/>
                    <a:p>
                      <a:pPr algn="ctr">
                        <a:lnSpc>
                          <a:spcPct val="150000"/>
                        </a:lnSpc>
                        <a:spcAft>
                          <a:spcPts val="0"/>
                        </a:spcAft>
                      </a:pPr>
                      <a:r>
                        <a:rPr lang="ru-RU" sz="1400" b="1" dirty="0" smtClean="0">
                          <a:solidFill>
                            <a:srgbClr val="002060"/>
                          </a:solidFill>
                        </a:rPr>
                        <a:t>Вызов</a:t>
                      </a:r>
                      <a:endParaRPr lang="ru-RU" sz="1400" b="1" dirty="0">
                        <a:solidFill>
                          <a:srgbClr val="002060"/>
                        </a:solidFill>
                        <a:latin typeface="Times New Roman" pitchFamily="18" charset="0"/>
                        <a:ea typeface="Calibri"/>
                        <a:cs typeface="Times New Roman" pitchFamily="18" charset="0"/>
                      </a:endParaRPr>
                    </a:p>
                  </a:txBody>
                  <a:tcPr marL="0" marR="0" marT="0" marB="0" anchor="ctr"/>
                </a:tc>
                <a:tc>
                  <a:txBody>
                    <a:bodyPr/>
                    <a:lstStyle/>
                    <a:p>
                      <a:pPr algn="ctr">
                        <a:lnSpc>
                          <a:spcPct val="150000"/>
                        </a:lnSpc>
                        <a:spcAft>
                          <a:spcPts val="0"/>
                        </a:spcAft>
                      </a:pPr>
                      <a:r>
                        <a:rPr lang="ru-RU" sz="1400" b="1" dirty="0" smtClean="0">
                          <a:solidFill>
                            <a:srgbClr val="002060"/>
                          </a:solidFill>
                        </a:rPr>
                        <a:t>Реализация</a:t>
                      </a:r>
                      <a:endParaRPr lang="ru-RU" sz="1400" b="1" dirty="0">
                        <a:solidFill>
                          <a:srgbClr val="002060"/>
                        </a:solidFill>
                        <a:latin typeface="Times New Roman" pitchFamily="18" charset="0"/>
                        <a:ea typeface="Calibri"/>
                        <a:cs typeface="Times New Roman" pitchFamily="18" charset="0"/>
                      </a:endParaRPr>
                    </a:p>
                  </a:txBody>
                  <a:tcPr marL="0" marR="0" marT="0" marB="0" anchor="ctr"/>
                </a:tc>
                <a:tc>
                  <a:txBody>
                    <a:bodyPr/>
                    <a:lstStyle/>
                    <a:p>
                      <a:pPr algn="ctr">
                        <a:lnSpc>
                          <a:spcPct val="150000"/>
                        </a:lnSpc>
                        <a:spcAft>
                          <a:spcPts val="0"/>
                        </a:spcAft>
                      </a:pPr>
                      <a:r>
                        <a:rPr lang="ru-RU" sz="1400" b="1" dirty="0" smtClean="0">
                          <a:solidFill>
                            <a:srgbClr val="002060"/>
                          </a:solidFill>
                        </a:rPr>
                        <a:t>Рефлексия</a:t>
                      </a:r>
                      <a:endParaRPr lang="ru-RU" sz="1400" b="1" dirty="0">
                        <a:solidFill>
                          <a:srgbClr val="002060"/>
                        </a:solidFill>
                        <a:latin typeface="Times New Roman" pitchFamily="18" charset="0"/>
                        <a:ea typeface="Calibri"/>
                        <a:cs typeface="Times New Roman" pitchFamily="18" charset="0"/>
                      </a:endParaRPr>
                    </a:p>
                  </a:txBody>
                  <a:tcPr marL="0" marR="0" marT="0" marB="0" anchor="ctr"/>
                </a:tc>
              </a:tr>
              <a:tr h="5700548">
                <a:tc>
                  <a:txBody>
                    <a:bodyPr/>
                    <a:lstStyle/>
                    <a:p>
                      <a:pPr algn="ctr">
                        <a:lnSpc>
                          <a:spcPct val="150000"/>
                        </a:lnSpc>
                        <a:spcAft>
                          <a:spcPts val="0"/>
                        </a:spcAft>
                      </a:pPr>
                      <a:r>
                        <a:rPr lang="ru-RU" sz="1400" dirty="0"/>
                        <a:t>Приемы</a:t>
                      </a:r>
                      <a:endParaRPr lang="ru-RU" sz="1400" dirty="0">
                        <a:latin typeface="Times New Roman" pitchFamily="18" charset="0"/>
                        <a:ea typeface="Calibri"/>
                        <a:cs typeface="Times New Roman" pitchFamily="18" charset="0"/>
                      </a:endParaRPr>
                    </a:p>
                  </a:txBody>
                  <a:tcPr marL="0" marR="0" marT="0" marB="0" anchor="ctr"/>
                </a:tc>
                <a:tc>
                  <a:txBody>
                    <a:bodyPr/>
                    <a:lstStyle/>
                    <a:p>
                      <a:pPr algn="ctr">
                        <a:lnSpc>
                          <a:spcPct val="150000"/>
                        </a:lnSpc>
                        <a:spcAft>
                          <a:spcPts val="0"/>
                        </a:spcAft>
                      </a:pPr>
                      <a:r>
                        <a:rPr lang="ru-RU" sz="1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r>
                        <a:rPr lang="ru-RU" sz="1400" dirty="0"/>
                        <a:t> «Мозговой штурм»</a:t>
                      </a:r>
                    </a:p>
                    <a:p>
                      <a:pPr algn="ctr">
                        <a:lnSpc>
                          <a:spcPct val="150000"/>
                        </a:lnSpc>
                        <a:spcAft>
                          <a:spcPts val="0"/>
                        </a:spcAft>
                      </a:pPr>
                      <a:r>
                        <a:rPr lang="ru-RU" sz="1400" dirty="0"/>
                        <a:t>- кластеры</a:t>
                      </a:r>
                    </a:p>
                    <a:p>
                      <a:pPr algn="ctr">
                        <a:lnSpc>
                          <a:spcPct val="150000"/>
                        </a:lnSpc>
                        <a:spcAft>
                          <a:spcPts val="0"/>
                        </a:spcAft>
                      </a:pPr>
                      <a:r>
                        <a:rPr lang="ru-RU" sz="1400" dirty="0"/>
                        <a:t>- концептуальное колесо</a:t>
                      </a:r>
                    </a:p>
                    <a:p>
                      <a:pPr algn="ctr">
                        <a:lnSpc>
                          <a:spcPct val="150000"/>
                        </a:lnSpc>
                        <a:spcAft>
                          <a:spcPts val="0"/>
                        </a:spcAft>
                      </a:pPr>
                      <a:r>
                        <a:rPr lang="ru-RU" sz="1400" dirty="0"/>
                        <a:t>- Прогнозирование (по портрету, картине)</a:t>
                      </a:r>
                    </a:p>
                    <a:p>
                      <a:pPr algn="ctr">
                        <a:lnSpc>
                          <a:spcPct val="150000"/>
                        </a:lnSpc>
                        <a:spcAft>
                          <a:spcPts val="0"/>
                        </a:spcAft>
                      </a:pPr>
                      <a:r>
                        <a:rPr lang="ru-RU" sz="1400" dirty="0"/>
                        <a:t>- Прогнозирование по ключевым словам</a:t>
                      </a:r>
                    </a:p>
                    <a:p>
                      <a:pPr algn="ctr">
                        <a:lnSpc>
                          <a:spcPct val="150000"/>
                        </a:lnSpc>
                        <a:spcAft>
                          <a:spcPts val="0"/>
                        </a:spcAft>
                      </a:pPr>
                      <a:r>
                        <a:rPr lang="ru-RU" sz="1400" dirty="0"/>
                        <a:t>- таблица тонких и толстых вопросов</a:t>
                      </a:r>
                    </a:p>
                    <a:p>
                      <a:pPr algn="ctr">
                        <a:lnSpc>
                          <a:spcPct val="150000"/>
                        </a:lnSpc>
                        <a:spcAft>
                          <a:spcPts val="0"/>
                        </a:spcAft>
                      </a:pPr>
                      <a:r>
                        <a:rPr lang="ru-RU" sz="1400" dirty="0"/>
                        <a:t>- Формулировка вопросов, ответы на которые нужно найти в тексте</a:t>
                      </a:r>
                    </a:p>
                    <a:p>
                      <a:pPr algn="ctr">
                        <a:lnSpc>
                          <a:spcPct val="150000"/>
                        </a:lnSpc>
                        <a:spcAft>
                          <a:spcPts val="0"/>
                        </a:spcAft>
                      </a:pPr>
                      <a:r>
                        <a:rPr lang="ru-RU" sz="1400" dirty="0"/>
                        <a:t>- круги по воде</a:t>
                      </a:r>
                    </a:p>
                    <a:p>
                      <a:pPr algn="ctr">
                        <a:lnSpc>
                          <a:spcPct val="150000"/>
                        </a:lnSpc>
                        <a:spcAft>
                          <a:spcPts val="0"/>
                        </a:spcAft>
                      </a:pPr>
                      <a:r>
                        <a:rPr lang="ru-RU" sz="1400" dirty="0"/>
                        <a:t>- Таблица «З–Х–У»</a:t>
                      </a:r>
                    </a:p>
                    <a:p>
                      <a:pPr algn="ctr">
                        <a:lnSpc>
                          <a:spcPct val="150000"/>
                        </a:lnSpc>
                        <a:spcAft>
                          <a:spcPts val="0"/>
                        </a:spcAft>
                      </a:pPr>
                      <a:r>
                        <a:rPr lang="ru-RU" sz="1400" dirty="0"/>
                        <a:t>- верные и неверные утверждения</a:t>
                      </a:r>
                      <a:endParaRPr lang="ru-RU" sz="1400" dirty="0">
                        <a:latin typeface="Times New Roman" pitchFamily="18" charset="0"/>
                        <a:ea typeface="Calibri"/>
                        <a:cs typeface="Times New Roman" pitchFamily="18" charset="0"/>
                      </a:endParaRPr>
                    </a:p>
                  </a:txBody>
                  <a:tcPr marL="0" marR="0" marT="0" marB="0"/>
                </a:tc>
                <a:tc>
                  <a:txBody>
                    <a:bodyPr/>
                    <a:lstStyle/>
                    <a:p>
                      <a:pPr algn="ctr">
                        <a:lnSpc>
                          <a:spcPct val="150000"/>
                        </a:lnSpc>
                        <a:spcAft>
                          <a:spcPts val="0"/>
                        </a:spcAft>
                      </a:pPr>
                      <a:r>
                        <a:rPr lang="ru-RU" sz="1400" dirty="0"/>
                        <a:t>- Чтение текста с маркировкой по методу </a:t>
                      </a:r>
                      <a:r>
                        <a:rPr lang="ru-RU" sz="1400" dirty="0" err="1"/>
                        <a:t>insert</a:t>
                      </a:r>
                      <a:endParaRPr lang="ru-RU" sz="1400" dirty="0"/>
                    </a:p>
                    <a:p>
                      <a:pPr algn="ctr">
                        <a:lnSpc>
                          <a:spcPct val="150000"/>
                        </a:lnSpc>
                        <a:spcAft>
                          <a:spcPts val="0"/>
                        </a:spcAft>
                      </a:pPr>
                      <a:r>
                        <a:rPr lang="ru-RU" sz="1400" dirty="0"/>
                        <a:t>- стратегия «Идеал»</a:t>
                      </a:r>
                    </a:p>
                    <a:p>
                      <a:pPr algn="ctr">
                        <a:lnSpc>
                          <a:spcPct val="150000"/>
                        </a:lnSpc>
                        <a:spcAft>
                          <a:spcPts val="0"/>
                        </a:spcAft>
                      </a:pPr>
                      <a:r>
                        <a:rPr lang="ru-RU" sz="1400" dirty="0"/>
                        <a:t>- стратегия «</a:t>
                      </a:r>
                      <a:r>
                        <a:rPr lang="ru-RU" sz="1400" dirty="0" err="1"/>
                        <a:t>фишбоун</a:t>
                      </a:r>
                      <a:r>
                        <a:rPr lang="ru-RU" sz="1400" dirty="0"/>
                        <a:t>»</a:t>
                      </a:r>
                    </a:p>
                    <a:p>
                      <a:pPr algn="ctr">
                        <a:lnSpc>
                          <a:spcPct val="150000"/>
                        </a:lnSpc>
                        <a:spcAft>
                          <a:spcPts val="0"/>
                        </a:spcAft>
                      </a:pPr>
                      <a:r>
                        <a:rPr lang="ru-RU" sz="1400" dirty="0"/>
                        <a:t>- зигзаг</a:t>
                      </a:r>
                    </a:p>
                    <a:p>
                      <a:pPr algn="ctr">
                        <a:lnSpc>
                          <a:spcPct val="150000"/>
                        </a:lnSpc>
                        <a:spcAft>
                          <a:spcPts val="0"/>
                        </a:spcAft>
                      </a:pPr>
                      <a:r>
                        <a:rPr lang="ru-RU" sz="1400" dirty="0"/>
                        <a:t>- Выделение ключевых слов подчёркиванием</a:t>
                      </a:r>
                    </a:p>
                    <a:p>
                      <a:pPr algn="ctr">
                        <a:lnSpc>
                          <a:spcPct val="150000"/>
                        </a:lnSpc>
                        <a:spcAft>
                          <a:spcPts val="0"/>
                        </a:spcAft>
                      </a:pPr>
                      <a:r>
                        <a:rPr lang="ru-RU" sz="1400" dirty="0"/>
                        <a:t>- поиск ответов на поставленные в первой части урока вопросы</a:t>
                      </a:r>
                    </a:p>
                    <a:p>
                      <a:pPr algn="ctr">
                        <a:lnSpc>
                          <a:spcPct val="150000"/>
                        </a:lnSpc>
                        <a:spcAft>
                          <a:spcPts val="0"/>
                        </a:spcAft>
                      </a:pPr>
                      <a:r>
                        <a:rPr lang="ru-RU" sz="1400" dirty="0"/>
                        <a:t>-чтение текста с остановками</a:t>
                      </a:r>
                      <a:endParaRPr lang="ru-RU" sz="1400" dirty="0">
                        <a:latin typeface="Times New Roman" pitchFamily="18" charset="0"/>
                        <a:ea typeface="Calibri"/>
                        <a:cs typeface="Times New Roman" pitchFamily="18" charset="0"/>
                      </a:endParaRPr>
                    </a:p>
                  </a:txBody>
                  <a:tcPr marL="0" marR="0" marT="0" marB="0"/>
                </a:tc>
                <a:tc>
                  <a:txBody>
                    <a:bodyPr/>
                    <a:lstStyle/>
                    <a:p>
                      <a:pPr algn="ctr">
                        <a:lnSpc>
                          <a:spcPct val="150000"/>
                        </a:lnSpc>
                        <a:spcAft>
                          <a:spcPts val="0"/>
                        </a:spcAft>
                      </a:pPr>
                      <a:r>
                        <a:rPr lang="ru-RU" sz="1400" dirty="0"/>
                        <a:t>-– </a:t>
                      </a:r>
                      <a:r>
                        <a:rPr lang="ru-RU" sz="1400" dirty="0" err="1"/>
                        <a:t>синквейн</a:t>
                      </a:r>
                      <a:endParaRPr lang="ru-RU" sz="1400" dirty="0"/>
                    </a:p>
                    <a:p>
                      <a:pPr algn="ctr">
                        <a:lnSpc>
                          <a:spcPct val="150000"/>
                        </a:lnSpc>
                        <a:spcAft>
                          <a:spcPts val="0"/>
                        </a:spcAft>
                      </a:pPr>
                      <a:r>
                        <a:rPr lang="ru-RU" sz="1400" dirty="0"/>
                        <a:t>- Возвращение к ключевым словам, верным и неверным утверждениям</a:t>
                      </a:r>
                    </a:p>
                    <a:p>
                      <a:pPr algn="ctr">
                        <a:lnSpc>
                          <a:spcPct val="150000"/>
                        </a:lnSpc>
                        <a:spcAft>
                          <a:spcPts val="0"/>
                        </a:spcAft>
                      </a:pPr>
                      <a:r>
                        <a:rPr lang="ru-RU" sz="1400" dirty="0"/>
                        <a:t>- Достраивание кластера из ключевых слов</a:t>
                      </a:r>
                    </a:p>
                    <a:p>
                      <a:pPr algn="ctr">
                        <a:lnSpc>
                          <a:spcPct val="150000"/>
                        </a:lnSpc>
                        <a:spcAft>
                          <a:spcPts val="0"/>
                        </a:spcAft>
                      </a:pPr>
                      <a:r>
                        <a:rPr lang="ru-RU" sz="1400" dirty="0"/>
                        <a:t>- Ответы на поставленные вопросы.</a:t>
                      </a:r>
                    </a:p>
                    <a:p>
                      <a:pPr algn="ctr">
                        <a:lnSpc>
                          <a:spcPct val="150000"/>
                        </a:lnSpc>
                        <a:spcAft>
                          <a:spcPts val="0"/>
                        </a:spcAft>
                      </a:pPr>
                      <a:r>
                        <a:rPr lang="ru-RU" sz="1400" dirty="0"/>
                        <a:t>- Организация устных и письменных круглых столов.</a:t>
                      </a:r>
                    </a:p>
                    <a:p>
                      <a:pPr algn="ctr">
                        <a:lnSpc>
                          <a:spcPct val="150000"/>
                        </a:lnSpc>
                        <a:spcAft>
                          <a:spcPts val="0"/>
                        </a:spcAft>
                      </a:pPr>
                      <a:r>
                        <a:rPr lang="ru-RU" sz="1400" dirty="0"/>
                        <a:t>- Организация различных видов дискуссий.</a:t>
                      </a:r>
                    </a:p>
                    <a:p>
                      <a:pPr algn="ctr">
                        <a:lnSpc>
                          <a:spcPct val="150000"/>
                        </a:lnSpc>
                        <a:spcAft>
                          <a:spcPts val="0"/>
                        </a:spcAft>
                      </a:pPr>
                      <a:r>
                        <a:rPr lang="ru-RU" sz="1400" dirty="0"/>
                        <a:t>- Написание творческих работ.</a:t>
                      </a:r>
                    </a:p>
                    <a:p>
                      <a:pPr algn="ctr">
                        <a:lnSpc>
                          <a:spcPct val="150000"/>
                        </a:lnSpc>
                        <a:spcAft>
                          <a:spcPts val="0"/>
                        </a:spcAft>
                      </a:pPr>
                      <a:r>
                        <a:rPr lang="ru-RU" sz="1400" dirty="0"/>
                        <a:t>- Исследования по отдельным вопросам темы и т.д.</a:t>
                      </a:r>
                      <a:endParaRPr lang="ru-RU" sz="1400" dirty="0">
                        <a:latin typeface="Times New Roman" pitchFamily="18" charset="0"/>
                        <a:ea typeface="Calibri"/>
                        <a:cs typeface="Times New Roman" pitchFamily="18" charset="0"/>
                      </a:endParaRPr>
                    </a:p>
                  </a:txBody>
                  <a:tcPr marL="0" marR="0" marT="0" marB="0"/>
                </a:tc>
              </a:tr>
            </a:tbl>
          </a:graphicData>
        </a:graphic>
      </p:graphicFrame>
    </p:spTree>
  </p:cSld>
  <p:clrMapOvr>
    <a:masterClrMapping/>
  </p:clrMapOvr>
  <p:transition>
    <p:cover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642918"/>
            <a:ext cx="7467600" cy="582594"/>
          </a:xfrm>
        </p:spPr>
        <p:txBody>
          <a:bodyPr>
            <a:noAutofit/>
          </a:bodyPr>
          <a:lstStyle/>
          <a:p>
            <a:pPr algn="ctr"/>
            <a:r>
              <a:rPr lang="ru-RU" sz="4000" b="1" cap="all" dirty="0" smtClean="0">
                <a:ln w="9000" cmpd="sng">
                  <a:solidFill>
                    <a:schemeClr val="tx1"/>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Прием “ мозговой штурм”</a:t>
            </a:r>
            <a:endParaRPr lang="ru-RU" sz="4000" b="1" cap="all" dirty="0">
              <a:ln w="9000" cmpd="sng">
                <a:solidFill>
                  <a:schemeClr val="tx1"/>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0" y="1071546"/>
            <a:ext cx="7972452" cy="4000528"/>
          </a:xfrm>
        </p:spPr>
        <p:txBody>
          <a:bodyPr>
            <a:normAutofit fontScale="77500" lnSpcReduction="20000"/>
          </a:bodyPr>
          <a:lstStyle/>
          <a:p>
            <a:pPr algn="just">
              <a:lnSpc>
                <a:spcPct val="150000"/>
              </a:lnSpc>
              <a:buNone/>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b="1" dirty="0" smtClean="0">
                <a:ln w="10541" cmpd="sng">
                  <a:solidFill>
                    <a:srgbClr val="FF0000"/>
                  </a:solidFill>
                  <a:prstDash val="solid"/>
                </a:ln>
                <a:solidFill>
                  <a:srgbClr val="FF0000"/>
                </a:solidFill>
                <a:latin typeface="Times New Roman" pitchFamily="18" charset="0"/>
                <a:cs typeface="Times New Roman" pitchFamily="18" charset="0"/>
              </a:rPr>
              <a:t>Основная цель "учебного мозгового штурма" – развитие творческого типа мышления.</a:t>
            </a:r>
          </a:p>
          <a:p>
            <a:pPr algn="just">
              <a:lnSpc>
                <a:spcPct val="150000"/>
              </a:lnSpc>
              <a:buNone/>
            </a:pPr>
            <a:r>
              <a:rPr lang="ru-RU" b="1" dirty="0" smtClean="0">
                <a:ln w="10541" cmpd="sng">
                  <a:solidFill>
                    <a:srgbClr val="FF0000"/>
                  </a:solidFill>
                  <a:prstDash val="solid"/>
                </a:ln>
                <a:solidFill>
                  <a:srgbClr val="FF0000"/>
                </a:solidFill>
                <a:latin typeface="Times New Roman" pitchFamily="18" charset="0"/>
                <a:cs typeface="Times New Roman" pitchFamily="18" charset="0"/>
              </a:rPr>
              <a:t> "Учебный мозговой штурм" обычно проводится в группах численностью 5-7 человек.</a:t>
            </a:r>
          </a:p>
          <a:p>
            <a:pPr algn="just">
              <a:lnSpc>
                <a:spcPct val="150000"/>
              </a:lnSpc>
              <a:buNone/>
            </a:pPr>
            <a:r>
              <a:rPr lang="ru-RU" b="1" dirty="0" smtClean="0">
                <a:ln w="10541" cmpd="sng">
                  <a:solidFill>
                    <a:srgbClr val="FF0000"/>
                  </a:solidFill>
                  <a:prstDash val="solid"/>
                </a:ln>
                <a:solidFill>
                  <a:srgbClr val="FF0000"/>
                </a:solidFill>
                <a:latin typeface="Times New Roman" pitchFamily="18" charset="0"/>
                <a:cs typeface="Times New Roman" pitchFamily="18" charset="0"/>
              </a:rPr>
              <a:t>          Первый этап – это создание банка идей, возможных решений проблемы. Принимаются и фиксируются на доске или плакате любые предложения. Критика и комментирование не допускаются. Регламент – до 15 минут.</a:t>
            </a:r>
          </a:p>
          <a:p>
            <a:pPr algn="just">
              <a:buNone/>
            </a:pPr>
            <a:r>
              <a:rPr lang="ru-RU" dirty="0" smtClean="0">
                <a:latin typeface="Times New Roman" pitchFamily="18" charset="0"/>
                <a:cs typeface="Times New Roman" pitchFamily="18" charset="0"/>
              </a:rPr>
              <a:t> </a:t>
            </a:r>
            <a:endParaRPr lang="ru-RU" dirty="0"/>
          </a:p>
        </p:txBody>
      </p:sp>
      <p:pic>
        <p:nvPicPr>
          <p:cNvPr id="4" name="Рисунок 3" descr="1516178243_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14282" y="4071942"/>
            <a:ext cx="8358246" cy="3270020"/>
          </a:xfrm>
          <a:prstGeom prst="rect">
            <a:avLst/>
          </a:prstGeom>
        </p:spPr>
      </p:pic>
    </p:spTree>
  </p:cSld>
  <p:clrMapOvr>
    <a:masterClrMapping/>
  </p:clrMapOvr>
  <p:transition>
    <p:checke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8686800" cy="4873752"/>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lnSpc>
                <a:spcPct val="150000"/>
              </a:lnSpc>
              <a:buNone/>
            </a:pPr>
            <a:r>
              <a:rPr lang="ru-RU" b="1"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Второй этап – коллективное обсуждение идей и предложений. На этом этапе главное – найти рациональное в любом из предложений, попытаться совместить их в целое.</a:t>
            </a:r>
          </a:p>
          <a:p>
            <a:pPr algn="just">
              <a:lnSpc>
                <a:spcPct val="150000"/>
              </a:lnSpc>
              <a:buNone/>
            </a:pPr>
            <a:r>
              <a:rPr lang="ru-RU" b="1"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Третий этап – выбор наиболее перспективных решений с точки зрения имеющихся на данный момент ресурсов. Этот этап может быть даже отсрочен во времени и проведен на следующем уроке.</a:t>
            </a: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Рисунок 3" descr="HiRes-2.jpg"/>
          <p:cNvPicPr>
            <a:picLocks noChangeAspect="1"/>
          </p:cNvPicPr>
          <p:nvPr/>
        </p:nvPicPr>
        <p:blipFill>
          <a:blip r:embed="rId2" cstate="print">
            <a:clrChange>
              <a:clrFrom>
                <a:srgbClr val="FFFFFF"/>
              </a:clrFrom>
              <a:clrTo>
                <a:srgbClr val="FFFFFF">
                  <a:alpha val="0"/>
                </a:srgbClr>
              </a:clrTo>
            </a:clrChange>
          </a:blip>
          <a:srcRect b="7534"/>
          <a:stretch>
            <a:fillRect/>
          </a:stretch>
        </p:blipFill>
        <p:spPr>
          <a:xfrm>
            <a:off x="4357686" y="4793014"/>
            <a:ext cx="3571900" cy="2064986"/>
          </a:xfrm>
          <a:prstGeom prst="rect">
            <a:avLst/>
          </a:prstGeom>
        </p:spPr>
      </p:pic>
    </p:spTree>
  </p:cSld>
  <p:clrMapOvr>
    <a:masterClrMapping/>
  </p:clrMapOvr>
  <p:transition>
    <p:cover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large-1368.jpg"/>
          <p:cNvPicPr>
            <a:picLocks noChangeAspect="1"/>
          </p:cNvPicPr>
          <p:nvPr/>
        </p:nvPicPr>
        <p:blipFill>
          <a:blip r:embed="rId2" cstate="print"/>
          <a:srcRect b="4816"/>
          <a:stretch>
            <a:fillRect/>
          </a:stretch>
        </p:blipFill>
        <p:spPr>
          <a:xfrm>
            <a:off x="0" y="-1"/>
            <a:ext cx="9144000" cy="6962863"/>
          </a:xfrm>
          <a:prstGeom prst="rect">
            <a:avLst/>
          </a:prstGeom>
        </p:spPr>
      </p:pic>
      <p:sp>
        <p:nvSpPr>
          <p:cNvPr id="3" name="Содержимое 2"/>
          <p:cNvSpPr>
            <a:spLocks noGrp="1"/>
          </p:cNvSpPr>
          <p:nvPr>
            <p:ph idx="1"/>
          </p:nvPr>
        </p:nvSpPr>
        <p:spPr>
          <a:xfrm>
            <a:off x="0" y="285728"/>
            <a:ext cx="7929586" cy="4525963"/>
          </a:xfrm>
        </p:spPr>
        <p:txBody>
          <a:bodyPr>
            <a:noAutofit/>
          </a:bodyPr>
          <a:lstStyle/>
          <a:p>
            <a:pPr algn="ctr">
              <a:lnSpc>
                <a:spcPct val="150000"/>
              </a:lnSpc>
              <a:buNone/>
            </a:pPr>
            <a:r>
              <a:rPr lang="ru-RU" sz="2000" dirty="0" smtClean="0">
                <a:latin typeface="Times New Roman" pitchFamily="18" charset="0"/>
                <a:cs typeface="Times New Roman" pitchFamily="18" charset="0"/>
              </a:rPr>
              <a:t>        Критическое мышление  (англ. </a:t>
            </a:r>
            <a:r>
              <a:rPr lang="ru-RU" sz="2000" dirty="0" err="1" smtClean="0">
                <a:latin typeface="Times New Roman" pitchFamily="18" charset="0"/>
                <a:cs typeface="Times New Roman" pitchFamily="18" charset="0"/>
              </a:rPr>
              <a:t>critical</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thinking</a:t>
            </a:r>
            <a:r>
              <a:rPr lang="ru-RU" sz="2000" dirty="0" smtClean="0">
                <a:latin typeface="Times New Roman" pitchFamily="18" charset="0"/>
                <a:cs typeface="Times New Roman" pitchFamily="18" charset="0"/>
              </a:rPr>
              <a:t>)  — система суждений, которая используется для анализа вещей и событий с формулированием обоснованных выводов и позволяет выносить обоснованные оценки, интерпретации, а также корректно применять полученные результаты к ситуациям и проблемам. Это интеллектуально упорядоченный процесс активного и умелого анализа, концептуализации, применения, </a:t>
            </a:r>
            <a:r>
              <a:rPr lang="ru-RU" sz="2000" dirty="0" err="1" smtClean="0">
                <a:latin typeface="Times New Roman" pitchFamily="18" charset="0"/>
                <a:cs typeface="Times New Roman" pitchFamily="18" charset="0"/>
              </a:rPr>
              <a:t>синтезирования</a:t>
            </a:r>
            <a:r>
              <a:rPr lang="ru-RU" sz="2000" dirty="0" smtClean="0">
                <a:latin typeface="Times New Roman" pitchFamily="18" charset="0"/>
                <a:cs typeface="Times New Roman" pitchFamily="18" charset="0"/>
              </a:rPr>
              <a:t> и/или оценки информации, полученной или порождённой наблюдением, опытом, размышлением или коммуникацией, как ориентир для убеждения и действия. Другое определение — направленное мышление.</a:t>
            </a:r>
            <a:endParaRPr lang="ru-RU" sz="2000" dirty="0">
              <a:latin typeface="Times New Roman" pitchFamily="18" charset="0"/>
              <a:cs typeface="Times New Roman" pitchFamily="18" charset="0"/>
            </a:endParaRPr>
          </a:p>
        </p:txBody>
      </p:sp>
      <p:pic>
        <p:nvPicPr>
          <p:cNvPr id="5" name="Рисунок 4" descr="cr-big.png"/>
          <p:cNvPicPr>
            <a:picLocks noChangeAspect="1"/>
          </p:cNvPicPr>
          <p:nvPr/>
        </p:nvPicPr>
        <p:blipFill>
          <a:blip r:embed="rId3" cstate="print"/>
          <a:stretch>
            <a:fillRect/>
          </a:stretch>
        </p:blipFill>
        <p:spPr>
          <a:xfrm>
            <a:off x="3357554" y="4929197"/>
            <a:ext cx="5786446" cy="2002987"/>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1-760_1.jpg"/>
          <p:cNvPicPr>
            <a:picLocks noChangeAspect="1"/>
          </p:cNvPicPr>
          <p:nvPr/>
        </p:nvPicPr>
        <p:blipFill>
          <a:blip r:embed="rId2" cstate="print">
            <a:clrChange>
              <a:clrFrom>
                <a:srgbClr val="FFFFFF"/>
              </a:clrFrom>
              <a:clrTo>
                <a:srgbClr val="FFFFFF">
                  <a:alpha val="0"/>
                </a:srgbClr>
              </a:clrTo>
            </a:clrChange>
          </a:blip>
          <a:stretch>
            <a:fillRect/>
          </a:stretch>
        </p:blipFill>
        <p:spPr>
          <a:xfrm rot="3671998">
            <a:off x="229472" y="-355957"/>
            <a:ext cx="2988146" cy="2290912"/>
          </a:xfrm>
          <a:prstGeom prst="rect">
            <a:avLst/>
          </a:prstGeom>
        </p:spPr>
      </p:pic>
      <p:sp>
        <p:nvSpPr>
          <p:cNvPr id="2" name="Заголовок 1"/>
          <p:cNvSpPr>
            <a:spLocks noGrp="1"/>
          </p:cNvSpPr>
          <p:nvPr>
            <p:ph type="title"/>
          </p:nvPr>
        </p:nvSpPr>
        <p:spPr>
          <a:xfrm>
            <a:off x="457200" y="274638"/>
            <a:ext cx="7467600" cy="725470"/>
          </a:xfrm>
        </p:spPr>
        <p:txBody>
          <a:bodyPr>
            <a:normAutofit fontScale="90000"/>
          </a:bodyPr>
          <a:lstStyle/>
          <a:p>
            <a:pPr algn="ctr"/>
            <a:r>
              <a:rPr lang="ru-RU"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Разбивка на кластеры</a:t>
            </a:r>
            <a:endParaRPr lang="ru-RU"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285720" y="1643050"/>
            <a:ext cx="6786610" cy="4873752"/>
          </a:xfrm>
        </p:spPr>
        <p:txBody>
          <a:bodyPr>
            <a:normAutofit fontScale="92500" lnSpcReduction="20000"/>
          </a:bodyPr>
          <a:lstStyle/>
          <a:p>
            <a:pPr algn="just">
              <a:buNone/>
            </a:pPr>
            <a:r>
              <a:rPr lang="ru-RU" dirty="0" smtClean="0">
                <a:solidFill>
                  <a:srgbClr val="7030A0"/>
                </a:solidFill>
              </a:rPr>
              <a:t>           Кластер («гроздь») – выделение смысловых единиц текста и графическое их оформление в определенном порядке в виде грозди. Кластеры могут стать ведущим приемом и на стадии вызова, рефлексии, так и стратегией урока в целом.</a:t>
            </a:r>
          </a:p>
          <a:p>
            <a:pPr algn="just">
              <a:buNone/>
            </a:pPr>
            <a:r>
              <a:rPr lang="ru-RU" dirty="0" smtClean="0">
                <a:solidFill>
                  <a:srgbClr val="7030A0"/>
                </a:solidFill>
              </a:rPr>
              <a:t>          Кластер – графический прием систематизации материала</a:t>
            </a:r>
          </a:p>
          <a:p>
            <a:pPr algn="just">
              <a:buNone/>
            </a:pPr>
            <a:r>
              <a:rPr lang="ru-RU" dirty="0" smtClean="0">
                <a:solidFill>
                  <a:srgbClr val="7030A0"/>
                </a:solidFill>
              </a:rPr>
              <a:t>         В центре – это наша тема, а вокруг нее крупные смысловые единицы. . Этот прием может быть применен на стадии вызова, когда мы систематизируем информацию, полученную до знакомства с основным источником (текстом) в виде вопросов или заголовков смысловых блоков.</a:t>
            </a:r>
          </a:p>
          <a:p>
            <a:pPr>
              <a:buNone/>
            </a:pPr>
            <a:endParaRPr lang="ru-RU" dirty="0"/>
          </a:p>
        </p:txBody>
      </p:sp>
      <p:pic>
        <p:nvPicPr>
          <p:cNvPr id="7" name="Рисунок 6" descr="images.jpg"/>
          <p:cNvPicPr>
            <a:picLocks noChangeAspect="1"/>
          </p:cNvPicPr>
          <p:nvPr/>
        </p:nvPicPr>
        <p:blipFill>
          <a:blip r:embed="rId3" cstate="print">
            <a:clrChange>
              <a:clrFrom>
                <a:srgbClr val="FFFFFF"/>
              </a:clrFrom>
              <a:clrTo>
                <a:srgbClr val="FFFFFF">
                  <a:alpha val="0"/>
                </a:srgbClr>
              </a:clrTo>
            </a:clrChange>
          </a:blip>
          <a:stretch>
            <a:fillRect/>
          </a:stretch>
        </p:blipFill>
        <p:spPr>
          <a:xfrm rot="695782">
            <a:off x="3122027" y="610130"/>
            <a:ext cx="2667282" cy="1481340"/>
          </a:xfrm>
          <a:prstGeom prst="rect">
            <a:avLst/>
          </a:prstGeom>
        </p:spPr>
      </p:pic>
      <p:pic>
        <p:nvPicPr>
          <p:cNvPr id="6" name="Рисунок 5" descr="800px_COLOURBOX3541306.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910146" y="0"/>
            <a:ext cx="2233854" cy="5357826"/>
          </a:xfrm>
          <a:prstGeom prst="rect">
            <a:avLst/>
          </a:prstGeom>
        </p:spPr>
      </p:pic>
      <p:pic>
        <p:nvPicPr>
          <p:cNvPr id="9" name="Рисунок 8" descr="img_56f6942153a4f.jpg"/>
          <p:cNvPicPr>
            <a:picLocks noChangeAspect="1"/>
          </p:cNvPicPr>
          <p:nvPr/>
        </p:nvPicPr>
        <p:blipFill>
          <a:blip r:embed="rId5" cstate="print">
            <a:clrChange>
              <a:clrFrom>
                <a:srgbClr val="FFFFFF"/>
              </a:clrFrom>
              <a:clrTo>
                <a:srgbClr val="FFFFFF">
                  <a:alpha val="0"/>
                </a:srgbClr>
              </a:clrTo>
            </a:clrChange>
          </a:blip>
          <a:stretch>
            <a:fillRect/>
          </a:stretch>
        </p:blipFill>
        <p:spPr>
          <a:xfrm rot="1948743" flipH="1">
            <a:off x="7088935" y="4967049"/>
            <a:ext cx="1860143" cy="1895591"/>
          </a:xfrm>
          <a:prstGeom prst="rect">
            <a:avLst/>
          </a:prstGeom>
        </p:spPr>
      </p:pic>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0861.jpg"/>
          <p:cNvPicPr>
            <a:picLocks noChangeAspect="1"/>
          </p:cNvPicPr>
          <p:nvPr/>
        </p:nvPicPr>
        <p:blipFill>
          <a:blip r:embed="rId2" cstate="print"/>
          <a:stretch>
            <a:fillRect/>
          </a:stretch>
        </p:blipFill>
        <p:spPr>
          <a:xfrm>
            <a:off x="-4331" y="0"/>
            <a:ext cx="9148331" cy="6858000"/>
          </a:xfrm>
          <a:prstGeom prst="rect">
            <a:avLst/>
          </a:prstGeom>
        </p:spPr>
      </p:pic>
      <p:sp>
        <p:nvSpPr>
          <p:cNvPr id="3" name="Содержимое 2"/>
          <p:cNvSpPr>
            <a:spLocks noGrp="1"/>
          </p:cNvSpPr>
          <p:nvPr>
            <p:ph idx="1"/>
          </p:nvPr>
        </p:nvSpPr>
        <p:spPr>
          <a:xfrm>
            <a:off x="0" y="285728"/>
            <a:ext cx="8572560" cy="3929066"/>
          </a:xfrm>
        </p:spPr>
        <p:txBody>
          <a:bodyPr/>
          <a:lstStyle/>
          <a:p>
            <a:pPr algn="just">
              <a:buNone/>
            </a:pPr>
            <a:r>
              <a:rPr lang="ru-RU" b="1" dirty="0" smtClean="0">
                <a:solidFill>
                  <a:srgbClr val="008000"/>
                </a:solidFill>
              </a:rPr>
              <a:t>     </a:t>
            </a:r>
            <a:r>
              <a:rPr lang="ru-RU" b="1" i="1" dirty="0" smtClean="0">
                <a:solidFill>
                  <a:srgbClr val="008000"/>
                </a:solidFill>
                <a:latin typeface="Times New Roman" pitchFamily="18" charset="0"/>
                <a:cs typeface="Times New Roman" pitchFamily="18" charset="0"/>
              </a:rPr>
              <a:t>Этот прием имеет большой потенциал и на стадии рефлексии: исправление неверных предположений в предварительных кластерах, заполнение их на основе новой информации. Очень важным этапом является презентация новых кластеров. Задачей этой работы является не только систематизация материала, но и установление причинно-следственных связей между «гроздями»</a:t>
            </a:r>
          </a:p>
          <a:p>
            <a:endParaRPr lang="ru-RU" dirty="0">
              <a:solidFill>
                <a:srgbClr val="008000"/>
              </a:solidFill>
            </a:endParaRPr>
          </a:p>
        </p:txBody>
      </p:sp>
      <p:pic>
        <p:nvPicPr>
          <p:cNvPr id="5" name="Рисунок 4" descr="800px_COLOURBOX3541306.jpg"/>
          <p:cNvPicPr>
            <a:picLocks noChangeAspect="1"/>
          </p:cNvPicPr>
          <p:nvPr/>
        </p:nvPicPr>
        <p:blipFill>
          <a:blip r:embed="rId3" cstate="print">
            <a:clrChange>
              <a:clrFrom>
                <a:srgbClr val="FFFFFF"/>
              </a:clrFrom>
              <a:clrTo>
                <a:srgbClr val="FFFFFF">
                  <a:alpha val="0"/>
                </a:srgbClr>
              </a:clrTo>
            </a:clrChange>
          </a:blip>
          <a:stretch>
            <a:fillRect/>
          </a:stretch>
        </p:blipFill>
        <p:spPr>
          <a:xfrm rot="7093045">
            <a:off x="1889181" y="1171716"/>
            <a:ext cx="2832340" cy="6793276"/>
          </a:xfrm>
          <a:prstGeom prst="rect">
            <a:avLst/>
          </a:prstGeom>
        </p:spPr>
      </p:pic>
      <p:pic>
        <p:nvPicPr>
          <p:cNvPr id="6" name="Рисунок 5" descr="img_56f6942153a4f.jpg"/>
          <p:cNvPicPr>
            <a:picLocks noChangeAspect="1"/>
          </p:cNvPicPr>
          <p:nvPr/>
        </p:nvPicPr>
        <p:blipFill>
          <a:blip r:embed="rId4" cstate="print">
            <a:clrChange>
              <a:clrFrom>
                <a:srgbClr val="FFFFFF"/>
              </a:clrFrom>
              <a:clrTo>
                <a:srgbClr val="FFFFFF">
                  <a:alpha val="0"/>
                </a:srgbClr>
              </a:clrTo>
            </a:clrChange>
          </a:blip>
          <a:stretch>
            <a:fillRect/>
          </a:stretch>
        </p:blipFill>
        <p:spPr>
          <a:xfrm rot="19519233" flipH="1">
            <a:off x="1026241" y="4877922"/>
            <a:ext cx="840513" cy="856530"/>
          </a:xfrm>
          <a:prstGeom prst="rect">
            <a:avLst/>
          </a:prstGeom>
        </p:spPr>
      </p:pic>
      <p:pic>
        <p:nvPicPr>
          <p:cNvPr id="7" name="Рисунок 6" descr="img_56f6942153a4f.jpg"/>
          <p:cNvPicPr>
            <a:picLocks noChangeAspect="1"/>
          </p:cNvPicPr>
          <p:nvPr/>
        </p:nvPicPr>
        <p:blipFill>
          <a:blip r:embed="rId4" cstate="print">
            <a:clrChange>
              <a:clrFrom>
                <a:srgbClr val="FFFFFF"/>
              </a:clrFrom>
              <a:clrTo>
                <a:srgbClr val="FFFFFF">
                  <a:alpha val="0"/>
                </a:srgbClr>
              </a:clrTo>
            </a:clrChange>
          </a:blip>
          <a:stretch>
            <a:fillRect/>
          </a:stretch>
        </p:blipFill>
        <p:spPr>
          <a:xfrm rot="16200000" flipH="1">
            <a:off x="3365563" y="4564000"/>
            <a:ext cx="840513" cy="856530"/>
          </a:xfrm>
          <a:prstGeom prst="rect">
            <a:avLst/>
          </a:prstGeom>
        </p:spPr>
      </p:pic>
    </p:spTree>
  </p:cSld>
  <p:clrMapOvr>
    <a:masterClrMapping/>
  </p:clrMapOvr>
  <p:transition>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2920" y="928670"/>
            <a:ext cx="8401080" cy="868346"/>
          </a:xfrm>
        </p:spPr>
        <p:txBody>
          <a:bodyPr>
            <a:prstTxWarp prst="textArchUp">
              <a:avLst/>
            </a:prstTxWarp>
            <a:normAutofit fontScale="90000"/>
          </a:bodyPr>
          <a:lstStyle/>
          <a:p>
            <a:pPr algn="ctr"/>
            <a:r>
              <a:rPr lang="ru-RU" sz="4400" b="1" i="1" dirty="0" smtClean="0">
                <a:solidFill>
                  <a:srgbClr val="C00000"/>
                </a:solidFill>
                <a:latin typeface="Times New Roman" pitchFamily="18" charset="0"/>
                <a:cs typeface="Times New Roman" pitchFamily="18" charset="0"/>
              </a:rPr>
              <a:t>Концептуальное колесо</a:t>
            </a:r>
            <a:r>
              <a:rPr lang="ru-RU" dirty="0" smtClean="0"/>
              <a:t/>
            </a:r>
            <a:br>
              <a:rPr lang="ru-RU" dirty="0" smtClean="0"/>
            </a:br>
            <a:endParaRPr lang="ru-RU" dirty="0"/>
          </a:p>
        </p:txBody>
      </p:sp>
      <p:sp>
        <p:nvSpPr>
          <p:cNvPr id="3" name="Содержимое 2"/>
          <p:cNvSpPr>
            <a:spLocks noGrp="1"/>
          </p:cNvSpPr>
          <p:nvPr>
            <p:ph idx="1"/>
          </p:nvPr>
        </p:nvSpPr>
        <p:spPr>
          <a:xfrm>
            <a:off x="0" y="1214422"/>
            <a:ext cx="7467600" cy="4873752"/>
          </a:xfrm>
        </p:spPr>
        <p:txBody>
          <a:bodyPr/>
          <a:lstStyle/>
          <a:p>
            <a:pPr algn="just">
              <a:buNone/>
            </a:pPr>
            <a:r>
              <a:rPr lang="en-US" i="1" dirty="0" smtClean="0">
                <a:solidFill>
                  <a:srgbClr val="C00000"/>
                </a:solidFill>
              </a:rPr>
              <a:t>             </a:t>
            </a:r>
            <a:r>
              <a:rPr lang="ru-RU" i="1" dirty="0" smtClean="0">
                <a:solidFill>
                  <a:srgbClr val="C00000"/>
                </a:solidFill>
              </a:rPr>
              <a:t>Прием «концептуальное колесо» эффективно использовать на стадии вызова. Учащимся необходимо подобрать синонимы к слову, находящемуся в ядре понятийного «колеса», и вписать в секторы колеса. Например</a:t>
            </a:r>
            <a:r>
              <a:rPr lang="en-US" i="1" dirty="0" smtClean="0">
                <a:solidFill>
                  <a:srgbClr val="C00000"/>
                </a:solidFill>
              </a:rPr>
              <a:t>: Like; Love; to be; fond of; enjoy; To be keen on; get pleasure with; prefer</a:t>
            </a:r>
            <a:endParaRPr lang="ru-RU" i="1" dirty="0" smtClean="0">
              <a:solidFill>
                <a:srgbClr val="C00000"/>
              </a:solidFill>
            </a:endParaRPr>
          </a:p>
          <a:p>
            <a:endParaRPr lang="ru-RU" dirty="0"/>
          </a:p>
        </p:txBody>
      </p:sp>
      <p:pic>
        <p:nvPicPr>
          <p:cNvPr id="6" name="Рисунок 5" descr="th-15.jpg"/>
          <p:cNvPicPr>
            <a:picLocks noChangeAspect="1"/>
          </p:cNvPicPr>
          <p:nvPr/>
        </p:nvPicPr>
        <p:blipFill>
          <a:blip r:embed="rId2" cstate="print">
            <a:clrChange>
              <a:clrFrom>
                <a:srgbClr val="FFFFFF"/>
              </a:clrFrom>
              <a:clrTo>
                <a:srgbClr val="FFFFFF">
                  <a:alpha val="0"/>
                </a:srgbClr>
              </a:clrTo>
            </a:clrChange>
          </a:blip>
          <a:stretch>
            <a:fillRect/>
          </a:stretch>
        </p:blipFill>
        <p:spPr>
          <a:xfrm rot="420627">
            <a:off x="6577083" y="4336547"/>
            <a:ext cx="2430640" cy="2382026"/>
          </a:xfrm>
          <a:prstGeom prst="rect">
            <a:avLst/>
          </a:prstGeom>
        </p:spPr>
      </p:pic>
      <p:pic>
        <p:nvPicPr>
          <p:cNvPr id="7" name="Рисунок 6" descr="unnamed.jpg"/>
          <p:cNvPicPr>
            <a:picLocks noChangeAspect="1"/>
          </p:cNvPicPr>
          <p:nvPr/>
        </p:nvPicPr>
        <p:blipFill>
          <a:blip r:embed="rId3" cstate="print"/>
          <a:stretch>
            <a:fillRect/>
          </a:stretch>
        </p:blipFill>
        <p:spPr>
          <a:xfrm rot="19269321">
            <a:off x="722634" y="4238932"/>
            <a:ext cx="2151968" cy="2151968"/>
          </a:xfrm>
          <a:prstGeom prst="rect">
            <a:avLst/>
          </a:prstGeom>
        </p:spPr>
      </p:pic>
      <p:pic>
        <p:nvPicPr>
          <p:cNvPr id="8" name="Рисунок 7" descr="Без названия (1).jpg"/>
          <p:cNvPicPr>
            <a:picLocks noChangeAspect="1"/>
          </p:cNvPicPr>
          <p:nvPr/>
        </p:nvPicPr>
        <p:blipFill>
          <a:blip r:embed="rId4" cstate="print">
            <a:clrChange>
              <a:clrFrom>
                <a:srgbClr val="FEFEFE"/>
              </a:clrFrom>
              <a:clrTo>
                <a:srgbClr val="FEFEFE">
                  <a:alpha val="0"/>
                </a:srgbClr>
              </a:clrTo>
            </a:clrChange>
          </a:blip>
          <a:stretch>
            <a:fillRect/>
          </a:stretch>
        </p:blipFill>
        <p:spPr>
          <a:xfrm rot="20447428">
            <a:off x="3364508" y="3873193"/>
            <a:ext cx="3068644" cy="2298523"/>
          </a:xfrm>
          <a:prstGeom prst="rect">
            <a:avLst/>
          </a:prstGeom>
        </p:spPr>
      </p:pic>
      <p:pic>
        <p:nvPicPr>
          <p:cNvPr id="9" name="Рисунок 8" descr="Без названия.png"/>
          <p:cNvPicPr>
            <a:picLocks noChangeAspect="1"/>
          </p:cNvPicPr>
          <p:nvPr/>
        </p:nvPicPr>
        <p:blipFill>
          <a:blip r:embed="rId5" cstate="print">
            <a:clrChange>
              <a:clrFrom>
                <a:srgbClr val="FFFFFF"/>
              </a:clrFrom>
              <a:clrTo>
                <a:srgbClr val="FFFFFF">
                  <a:alpha val="0"/>
                </a:srgbClr>
              </a:clrTo>
            </a:clrChange>
          </a:blip>
          <a:stretch>
            <a:fillRect/>
          </a:stretch>
        </p:blipFill>
        <p:spPr>
          <a:xfrm>
            <a:off x="7369142" y="2214554"/>
            <a:ext cx="1774858" cy="1774858"/>
          </a:xfrm>
          <a:prstGeom prst="rect">
            <a:avLst/>
          </a:prstGeom>
        </p:spPr>
      </p:pic>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resumen-curva-azul-fondo_9634-18.jpg"/>
          <p:cNvPicPr>
            <a:picLocks noChangeAspect="1"/>
          </p:cNvPicPr>
          <p:nvPr/>
        </p:nvPicPr>
        <p:blipFill>
          <a:blip r:embed="rId2" cstate="print"/>
          <a:stretch>
            <a:fillRect/>
          </a:stretch>
        </p:blipFill>
        <p:spPr>
          <a:xfrm>
            <a:off x="0" y="0"/>
            <a:ext cx="9144000" cy="6879374"/>
          </a:xfrm>
          <a:prstGeom prst="rect">
            <a:avLst/>
          </a:prstGeom>
        </p:spPr>
      </p:pic>
      <p:sp>
        <p:nvSpPr>
          <p:cNvPr id="2" name="Заголовок 1"/>
          <p:cNvSpPr>
            <a:spLocks noGrp="1"/>
          </p:cNvSpPr>
          <p:nvPr>
            <p:ph type="title"/>
          </p:nvPr>
        </p:nvSpPr>
        <p:spPr>
          <a:xfrm>
            <a:off x="714348" y="642918"/>
            <a:ext cx="7467600" cy="939784"/>
          </a:xfrm>
        </p:spPr>
        <p:txBody>
          <a:bodyPr>
            <a:normAutofit fontScale="90000"/>
          </a:bodyPr>
          <a:lstStyle/>
          <a:p>
            <a:pPr algn="ctr"/>
            <a:r>
              <a:rPr lang="ru-RU" sz="4400" i="1" dirty="0" smtClean="0">
                <a:latin typeface="Times New Roman" pitchFamily="18" charset="0"/>
                <a:cs typeface="Times New Roman" pitchFamily="18" charset="0"/>
              </a:rPr>
              <a:t>Круги по воде</a:t>
            </a:r>
            <a:r>
              <a:rPr lang="ru-RU" dirty="0" smtClean="0"/>
              <a:t/>
            </a:r>
            <a:br>
              <a:rPr lang="ru-RU" dirty="0" smtClean="0"/>
            </a:br>
            <a:endParaRPr lang="ru-RU" dirty="0"/>
          </a:p>
        </p:txBody>
      </p:sp>
      <p:sp>
        <p:nvSpPr>
          <p:cNvPr id="3" name="Содержимое 2"/>
          <p:cNvSpPr>
            <a:spLocks noGrp="1"/>
          </p:cNvSpPr>
          <p:nvPr>
            <p:ph idx="1"/>
          </p:nvPr>
        </p:nvSpPr>
        <p:spPr>
          <a:xfrm>
            <a:off x="500034" y="785794"/>
            <a:ext cx="8358246" cy="5572164"/>
          </a:xfrm>
        </p:spPr>
        <p:txBody>
          <a:bodyPr>
            <a:normAutofit fontScale="85000" lnSpcReduction="10000"/>
          </a:bodyPr>
          <a:lstStyle/>
          <a:p>
            <a:pPr algn="just">
              <a:lnSpc>
                <a:spcPct val="160000"/>
              </a:lnSpc>
              <a:spcBef>
                <a:spcPts val="0"/>
              </a:spcBef>
              <a:buNone/>
            </a:pPr>
            <a:r>
              <a:rPr lang="en-US" dirty="0" smtClean="0"/>
              <a:t>         </a:t>
            </a:r>
            <a:r>
              <a:rPr lang="ru-RU" dirty="0" smtClean="0">
                <a:latin typeface="Times New Roman" pitchFamily="18" charset="0"/>
                <a:cs typeface="Times New Roman" pitchFamily="18" charset="0"/>
              </a:rPr>
              <a:t>Этот прием является универсальным средством активизировать знания учащихся и их речевую активность на стадии вызова. Опорным словом к этому приему может стать изучаемое понятие, явление. Оно записывается в столбик и на каждую букву подбираются существительные (глаголы, прилагательные, устойчивые словосочетания) к изучаемой теме.</a:t>
            </a:r>
            <a:r>
              <a:rPr lang="en-US" dirty="0" smtClean="0">
                <a:latin typeface="Times New Roman" pitchFamily="18" charset="0"/>
                <a:cs typeface="Times New Roman" pitchFamily="18" charset="0"/>
              </a:rPr>
              <a:t> Friendship , friend, </a:t>
            </a:r>
            <a:r>
              <a:rPr lang="en-US" dirty="0" err="1" smtClean="0">
                <a:latin typeface="Times New Roman" pitchFamily="18" charset="0"/>
                <a:cs typeface="Times New Roman" pitchFamily="18" charset="0"/>
              </a:rPr>
              <a:t>realable</a:t>
            </a:r>
            <a:r>
              <a:rPr lang="en-US" dirty="0" smtClean="0">
                <a:latin typeface="Times New Roman" pitchFamily="18" charset="0"/>
                <a:cs typeface="Times New Roman" pitchFamily="18" charset="0"/>
              </a:rPr>
              <a:t>,  important, </a:t>
            </a:r>
            <a:r>
              <a:rPr lang="en-US" dirty="0" err="1" smtClean="0">
                <a:latin typeface="Times New Roman" pitchFamily="18" charset="0"/>
                <a:cs typeface="Times New Roman" pitchFamily="18" charset="0"/>
              </a:rPr>
              <a:t>energetant</a:t>
            </a:r>
            <a:r>
              <a:rPr lang="en-US" dirty="0" smtClean="0">
                <a:latin typeface="Times New Roman" pitchFamily="18" charset="0"/>
                <a:cs typeface="Times New Roman" pitchFamily="18" charset="0"/>
              </a:rPr>
              <a:t>, nice. </a:t>
            </a:r>
          </a:p>
          <a:p>
            <a:pPr algn="ctr">
              <a:buNone/>
            </a:pPr>
            <a:r>
              <a:rPr lang="en-US" dirty="0" smtClean="0">
                <a:latin typeface="Times New Roman" pitchFamily="18" charset="0"/>
                <a:cs typeface="Times New Roman" pitchFamily="18" charset="0"/>
              </a:rPr>
              <a:t>D-different, </a:t>
            </a:r>
            <a:r>
              <a:rPr lang="en-US" dirty="0" err="1" smtClean="0">
                <a:latin typeface="Times New Roman" pitchFamily="18" charset="0"/>
                <a:cs typeface="Times New Roman" pitchFamily="18" charset="0"/>
              </a:rPr>
              <a:t>diffcuit</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p>
          <a:p>
            <a:pPr algn="ctr">
              <a:buNone/>
            </a:pPr>
            <a:r>
              <a:rPr lang="en-US" dirty="0" smtClean="0">
                <a:latin typeface="Times New Roman" pitchFamily="18" charset="0"/>
                <a:cs typeface="Times New Roman" pitchFamily="18" charset="0"/>
              </a:rPr>
              <a:t>S-sociable; h-honest</a:t>
            </a:r>
            <a:r>
              <a:rPr lang="ru-RU"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I-intensive, </a:t>
            </a:r>
            <a:r>
              <a:rPr lang="en-US" dirty="0" err="1" smtClean="0">
                <a:latin typeface="Times New Roman" pitchFamily="18" charset="0"/>
                <a:cs typeface="Times New Roman" pitchFamily="18" charset="0"/>
              </a:rPr>
              <a:t>incommon</a:t>
            </a:r>
            <a:r>
              <a:rPr lang="en-US" dirty="0" smtClean="0">
                <a:latin typeface="Times New Roman" pitchFamily="18" charset="0"/>
                <a:cs typeface="Times New Roman" pitchFamily="18" charset="0"/>
              </a:rPr>
              <a:t>; </a:t>
            </a:r>
          </a:p>
          <a:p>
            <a:pPr algn="ctr">
              <a:buNone/>
            </a:pPr>
            <a:r>
              <a:rPr lang="en-US" dirty="0" smtClean="0">
                <a:latin typeface="Times New Roman" pitchFamily="18" charset="0"/>
                <a:cs typeface="Times New Roman" pitchFamily="18" charset="0"/>
              </a:rPr>
              <a:t>P-polite</a:t>
            </a:r>
            <a:endParaRPr lang="ru-RU"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1071546"/>
            <a:ext cx="6110278" cy="203240"/>
          </a:xfrm>
        </p:spPr>
        <p:txBody>
          <a:bodyPr>
            <a:normAutofit fontScale="90000"/>
          </a:bodyPr>
          <a:lstStyle/>
          <a:p>
            <a:pPr algn="ctr"/>
            <a:r>
              <a:rPr lang="ru-RU" b="1" dirty="0" smtClean="0">
                <a:solidFill>
                  <a:schemeClr val="tx1"/>
                </a:solidFill>
              </a:rPr>
              <a:t>«</a:t>
            </a:r>
            <a:r>
              <a:rPr lang="ru-RU" b="1" dirty="0" smtClean="0">
                <a:solidFill>
                  <a:schemeClr val="tx1"/>
                </a:solidFill>
                <a:latin typeface="Times New Roman" pitchFamily="18" charset="0"/>
                <a:cs typeface="Times New Roman" pitchFamily="18" charset="0"/>
              </a:rPr>
              <a:t>Тонкие» и «толстые» вопросы</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428736"/>
            <a:ext cx="8115328" cy="4429156"/>
          </a:xfrm>
        </p:spPr>
        <p:txBody>
          <a:bodyPr>
            <a:normAutofit fontScale="55000" lnSpcReduction="20000"/>
          </a:bodyPr>
          <a:lstStyle/>
          <a:p>
            <a:pPr algn="just">
              <a:lnSpc>
                <a:spcPct val="170000"/>
              </a:lnSpc>
              <a:buNone/>
            </a:pPr>
            <a:r>
              <a:rPr lang="ru-RU" b="1" i="1" dirty="0" smtClean="0">
                <a:latin typeface="Times New Roman" pitchFamily="18" charset="0"/>
                <a:cs typeface="Times New Roman" pitchFamily="18" charset="0"/>
              </a:rPr>
              <a:t>            Таблица «тонких» и «толстых» вопросов может быть использована на любой из трех стадий урока. Если мы пользуемся этим приемом на стадии вызова, то это будут вопросы, на которые наши учащиеся хотели бы получить ответы при изучении темы. Учащимся предлагается сформулировать вопросы к теме в форме «тонких» и «толстых» вопросов.</a:t>
            </a:r>
          </a:p>
          <a:p>
            <a:pPr algn="just">
              <a:lnSpc>
                <a:spcPct val="170000"/>
              </a:lnSpc>
              <a:buNone/>
            </a:pPr>
            <a:r>
              <a:rPr lang="ru-RU" b="1" i="1" dirty="0" smtClean="0">
                <a:latin typeface="Times New Roman" pitchFamily="18" charset="0"/>
                <a:cs typeface="Times New Roman" pitchFamily="18" charset="0"/>
              </a:rPr>
              <a:t>         Далее учитель записывает на доске ряд вопросов и просит учащихся (индивидуально или в группах) попробовать на них ответить, аргументируя свои предположения. По ходу работы с таблицей в левую колонку записываются вопросы, требующие простого односложного ответа.  В правой колонке записываются вопросы, требующие подробного, развернутого ответа; либо вопросы, на которые они сами пока не могут ответить, но хотели бы найти на них ответы. После того как прозвучат ответы на данные вопросы, учащимся предлагается прочитать или прослушать текст, найти подтверждения своим предположениям и ответы на «тонкие» и «толстые» вопросы.</a:t>
            </a:r>
            <a:endParaRPr lang="ru-RU" b="1" i="1" dirty="0">
              <a:latin typeface="Times New Roman" pitchFamily="18" charset="0"/>
              <a:cs typeface="Times New Roman" pitchFamily="18" charset="0"/>
            </a:endParaRPr>
          </a:p>
        </p:txBody>
      </p:sp>
      <p:pic>
        <p:nvPicPr>
          <p:cNvPr id="4" name="Рисунок 3" descr="zadat-vopros.jpg"/>
          <p:cNvPicPr>
            <a:picLocks noChangeAspect="1"/>
          </p:cNvPicPr>
          <p:nvPr/>
        </p:nvPicPr>
        <p:blipFill>
          <a:blip r:embed="rId2" cstate="print"/>
          <a:stretch>
            <a:fillRect/>
          </a:stretch>
        </p:blipFill>
        <p:spPr>
          <a:xfrm>
            <a:off x="5214942" y="5105528"/>
            <a:ext cx="3929058" cy="17524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legantSlideMini.jpg"/>
          <p:cNvPicPr>
            <a:picLocks noChangeAspect="1"/>
          </p:cNvPicPr>
          <p:nvPr/>
        </p:nvPicPr>
        <p:blipFill>
          <a:blip r:embed="rId2" cstate="print"/>
          <a:stretch>
            <a:fillRect/>
          </a:stretch>
        </p:blipFill>
        <p:spPr>
          <a:xfrm>
            <a:off x="0" y="0"/>
            <a:ext cx="9144000" cy="6868160"/>
          </a:xfrm>
          <a:prstGeom prst="rect">
            <a:avLst/>
          </a:prstGeom>
        </p:spPr>
      </p:pic>
      <p:sp>
        <p:nvSpPr>
          <p:cNvPr id="3" name="Содержимое 2"/>
          <p:cNvSpPr>
            <a:spLocks noGrp="1"/>
          </p:cNvSpPr>
          <p:nvPr>
            <p:ph idx="1"/>
          </p:nvPr>
        </p:nvSpPr>
        <p:spPr>
          <a:xfrm>
            <a:off x="2071670" y="0"/>
            <a:ext cx="6858048" cy="6572272"/>
          </a:xfrm>
        </p:spPr>
        <p:txBody>
          <a:bodyPr>
            <a:normAutofit fontScale="77500" lnSpcReduction="20000"/>
          </a:bodyPr>
          <a:lstStyle/>
          <a:p>
            <a:pPr algn="just">
              <a:lnSpc>
                <a:spcPct val="170000"/>
              </a:lnSpc>
              <a:buNone/>
            </a:pPr>
            <a:r>
              <a:rPr lang="ru-RU" dirty="0" smtClean="0">
                <a:solidFill>
                  <a:srgbClr val="008000"/>
                </a:solidFill>
                <a:latin typeface="Times New Roman" pitchFamily="18" charset="0"/>
                <a:cs typeface="Times New Roman" pitchFamily="18" charset="0"/>
              </a:rPr>
              <a:t>            </a:t>
            </a:r>
            <a:r>
              <a:rPr lang="ru-RU" i="1" dirty="0" smtClean="0">
                <a:solidFill>
                  <a:srgbClr val="008000"/>
                </a:solidFill>
                <a:latin typeface="Times New Roman" pitchFamily="18" charset="0"/>
                <a:cs typeface="Times New Roman" pitchFamily="18" charset="0"/>
              </a:rPr>
              <a:t>На </a:t>
            </a:r>
            <a:r>
              <a:rPr lang="ru-RU" b="1" i="1" dirty="0" smtClean="0">
                <a:solidFill>
                  <a:srgbClr val="008000"/>
                </a:solidFill>
                <a:latin typeface="Times New Roman" pitchFamily="18" charset="0"/>
                <a:cs typeface="Times New Roman" pitchFamily="18" charset="0"/>
              </a:rPr>
              <a:t>стадии осмысления </a:t>
            </a:r>
            <a:r>
              <a:rPr lang="ru-RU" i="1" dirty="0" smtClean="0">
                <a:solidFill>
                  <a:srgbClr val="008000"/>
                </a:solidFill>
                <a:latin typeface="Times New Roman" pitchFamily="18" charset="0"/>
                <a:cs typeface="Times New Roman" pitchFamily="18" charset="0"/>
              </a:rPr>
              <a:t>содержания прием служит для активной фиксации вопросов по ходу чтения, слушания; при рефлексии – для демонстрации понимания пройденного. На стадии </a:t>
            </a:r>
            <a:r>
              <a:rPr lang="ru-RU" b="1" i="1" dirty="0" smtClean="0">
                <a:solidFill>
                  <a:srgbClr val="008000"/>
                </a:solidFill>
                <a:latin typeface="Times New Roman" pitchFamily="18" charset="0"/>
                <a:cs typeface="Times New Roman" pitchFamily="18" charset="0"/>
              </a:rPr>
              <a:t>рефлексии </a:t>
            </a:r>
            <a:r>
              <a:rPr lang="ru-RU" i="1" dirty="0" smtClean="0">
                <a:solidFill>
                  <a:srgbClr val="008000"/>
                </a:solidFill>
                <a:latin typeface="Times New Roman" pitchFamily="18" charset="0"/>
                <a:cs typeface="Times New Roman" pitchFamily="18" charset="0"/>
              </a:rPr>
              <a:t>дается задание составить еще 3-4 «тонких» и «толстых» вопроса, занести их в таблицу, поработать с вопросами в парах, выбрав наиболее интересные, которые можно задать всему классу.</a:t>
            </a:r>
          </a:p>
          <a:p>
            <a:pPr algn="ctr">
              <a:buNone/>
            </a:pPr>
            <a:r>
              <a:rPr lang="en-US" dirty="0" smtClean="0">
                <a:solidFill>
                  <a:srgbClr val="FF0000"/>
                </a:solidFill>
                <a:latin typeface="Acquest Script" pitchFamily="2" charset="0"/>
              </a:rPr>
              <a:t>Who …?</a:t>
            </a:r>
            <a:endParaRPr lang="ru-RU" dirty="0" smtClean="0">
              <a:solidFill>
                <a:srgbClr val="FF0000"/>
              </a:solidFill>
              <a:latin typeface="Acquest Script" pitchFamily="2" charset="0"/>
            </a:endParaRPr>
          </a:p>
          <a:p>
            <a:pPr algn="ctr">
              <a:buNone/>
            </a:pPr>
            <a:r>
              <a:rPr lang="en-US" dirty="0" smtClean="0">
                <a:solidFill>
                  <a:srgbClr val="FF0000"/>
                </a:solidFill>
                <a:latin typeface="Acquest Script" pitchFamily="2" charset="0"/>
              </a:rPr>
              <a:t>What … ?</a:t>
            </a:r>
            <a:endParaRPr lang="ru-RU" dirty="0" smtClean="0">
              <a:solidFill>
                <a:srgbClr val="FF0000"/>
              </a:solidFill>
              <a:latin typeface="Acquest Script" pitchFamily="2" charset="0"/>
            </a:endParaRPr>
          </a:p>
          <a:p>
            <a:pPr algn="ctr">
              <a:buNone/>
            </a:pPr>
            <a:r>
              <a:rPr lang="en-US" dirty="0" smtClean="0">
                <a:solidFill>
                  <a:srgbClr val="FF0000"/>
                </a:solidFill>
                <a:latin typeface="Acquest Script" pitchFamily="2" charset="0"/>
              </a:rPr>
              <a:t>When … ?</a:t>
            </a:r>
            <a:endParaRPr lang="ru-RU" dirty="0" smtClean="0">
              <a:solidFill>
                <a:srgbClr val="FF0000"/>
              </a:solidFill>
              <a:latin typeface="Acquest Script" pitchFamily="2" charset="0"/>
            </a:endParaRPr>
          </a:p>
          <a:p>
            <a:pPr algn="ctr">
              <a:buNone/>
            </a:pPr>
            <a:r>
              <a:rPr lang="en-US" dirty="0" smtClean="0">
                <a:solidFill>
                  <a:srgbClr val="FF0000"/>
                </a:solidFill>
                <a:latin typeface="Acquest Script" pitchFamily="2" charset="0"/>
              </a:rPr>
              <a:t>Where … ?</a:t>
            </a:r>
            <a:endParaRPr lang="ru-RU" dirty="0" smtClean="0">
              <a:solidFill>
                <a:srgbClr val="FF0000"/>
              </a:solidFill>
              <a:latin typeface="Acquest Script" pitchFamily="2" charset="0"/>
            </a:endParaRPr>
          </a:p>
          <a:p>
            <a:pPr algn="ctr">
              <a:buNone/>
            </a:pPr>
            <a:r>
              <a:rPr lang="en-US" dirty="0" smtClean="0">
                <a:solidFill>
                  <a:srgbClr val="FF0000"/>
                </a:solidFill>
                <a:latin typeface="Acquest Script" pitchFamily="2" charset="0"/>
              </a:rPr>
              <a:t>Was it … ?</a:t>
            </a:r>
            <a:endParaRPr lang="ru-RU" dirty="0" smtClean="0">
              <a:solidFill>
                <a:srgbClr val="FF0000"/>
              </a:solidFill>
              <a:latin typeface="Acquest Script" pitchFamily="2" charset="0"/>
            </a:endParaRPr>
          </a:p>
          <a:p>
            <a:pPr algn="ctr">
              <a:buNone/>
            </a:pPr>
            <a:r>
              <a:rPr lang="en-US" dirty="0" smtClean="0">
                <a:solidFill>
                  <a:srgbClr val="FF0000"/>
                </a:solidFill>
                <a:latin typeface="Acquest Script" pitchFamily="2" charset="0"/>
              </a:rPr>
              <a:t>What was the name …?</a:t>
            </a:r>
            <a:endParaRPr lang="ru-RU" dirty="0" smtClean="0">
              <a:solidFill>
                <a:srgbClr val="FF0000"/>
              </a:solidFill>
              <a:latin typeface="Acquest Script" pitchFamily="2" charset="0"/>
            </a:endParaRPr>
          </a:p>
          <a:p>
            <a:pPr algn="ctr">
              <a:buNone/>
            </a:pPr>
            <a:r>
              <a:rPr lang="en-US" dirty="0" smtClean="0">
                <a:solidFill>
                  <a:srgbClr val="FF0000"/>
                </a:solidFill>
                <a:latin typeface="Acquest Script" pitchFamily="2" charset="0"/>
              </a:rPr>
              <a:t>Are you agree that … ? etc.   Why … ?</a:t>
            </a:r>
            <a:endParaRPr lang="ru-RU" dirty="0" smtClean="0">
              <a:solidFill>
                <a:srgbClr val="FF0000"/>
              </a:solidFill>
              <a:latin typeface="Acquest Script" pitchFamily="2" charset="0"/>
            </a:endParaRPr>
          </a:p>
          <a:p>
            <a:endParaRPr lang="ru-RU" dirty="0">
              <a:solidFill>
                <a:srgbClr val="FF0000"/>
              </a:solidFill>
            </a:endParaRPr>
          </a:p>
        </p:txBody>
      </p:sp>
      <p:pic>
        <p:nvPicPr>
          <p:cNvPr id="5" name="Рисунок 4" descr="5 (37).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4007647"/>
            <a:ext cx="3000364" cy="2850353"/>
          </a:xfrm>
          <a:prstGeom prst="rect">
            <a:avLst/>
          </a:prstGeom>
        </p:spPr>
      </p:pic>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26" y="714356"/>
            <a:ext cx="8786874" cy="5902472"/>
          </a:xfrm>
        </p:spPr>
        <p:txBody>
          <a:bodyPr/>
          <a:lstStyle/>
          <a:p>
            <a:pPr algn="ctr">
              <a:buNone/>
            </a:pPr>
            <a:r>
              <a:rPr lang="en-US" sz="3200" dirty="0" smtClean="0">
                <a:solidFill>
                  <a:srgbClr val="FF0000"/>
                </a:solidFill>
                <a:latin typeface="Acquest Script" pitchFamily="2" charset="0"/>
                <a:cs typeface="Times New Roman" pitchFamily="18" charset="0"/>
              </a:rPr>
              <a:t>Explain why … ?</a:t>
            </a:r>
            <a:endParaRPr lang="ru-RU" sz="3200" dirty="0" smtClean="0">
              <a:solidFill>
                <a:srgbClr val="FF0000"/>
              </a:solidFill>
              <a:latin typeface="Acquest Script" pitchFamily="2" charset="0"/>
              <a:cs typeface="Times New Roman" pitchFamily="18" charset="0"/>
            </a:endParaRPr>
          </a:p>
          <a:p>
            <a:pPr algn="ctr">
              <a:buNone/>
            </a:pPr>
            <a:r>
              <a:rPr lang="en-US" sz="3200" dirty="0" smtClean="0">
                <a:solidFill>
                  <a:srgbClr val="FF0000"/>
                </a:solidFill>
                <a:latin typeface="Acquest Script" pitchFamily="2" charset="0"/>
                <a:cs typeface="Times New Roman" pitchFamily="18" charset="0"/>
              </a:rPr>
              <a:t>Why do you think that … ?</a:t>
            </a:r>
            <a:endParaRPr lang="ru-RU" sz="3200" dirty="0" smtClean="0">
              <a:solidFill>
                <a:srgbClr val="FF0000"/>
              </a:solidFill>
              <a:latin typeface="Acquest Script" pitchFamily="2" charset="0"/>
              <a:cs typeface="Times New Roman" pitchFamily="18" charset="0"/>
            </a:endParaRPr>
          </a:p>
          <a:p>
            <a:pPr algn="ctr">
              <a:buNone/>
            </a:pPr>
            <a:r>
              <a:rPr lang="en-US" sz="3200" dirty="0" smtClean="0">
                <a:solidFill>
                  <a:srgbClr val="FF0000"/>
                </a:solidFill>
                <a:latin typeface="Acquest Script" pitchFamily="2" charset="0"/>
                <a:cs typeface="Times New Roman" pitchFamily="18" charset="0"/>
              </a:rPr>
              <a:t>Was his/her choice right or wrong to your mind?</a:t>
            </a:r>
            <a:endParaRPr lang="ru-RU" sz="3200" dirty="0" smtClean="0">
              <a:solidFill>
                <a:srgbClr val="FF0000"/>
              </a:solidFill>
              <a:latin typeface="Acquest Script" pitchFamily="2" charset="0"/>
              <a:cs typeface="Times New Roman" pitchFamily="18" charset="0"/>
            </a:endParaRPr>
          </a:p>
          <a:p>
            <a:pPr algn="ctr">
              <a:buNone/>
            </a:pPr>
            <a:r>
              <a:rPr lang="en-US" sz="3200" dirty="0" smtClean="0">
                <a:solidFill>
                  <a:srgbClr val="FF0000"/>
                </a:solidFill>
                <a:latin typeface="Acquest Script" pitchFamily="2" charset="0"/>
                <a:cs typeface="Times New Roman" pitchFamily="18" charset="0"/>
              </a:rPr>
              <a:t>What is the most important idea of the story?</a:t>
            </a:r>
            <a:endParaRPr lang="ru-RU" sz="3200" dirty="0" smtClean="0">
              <a:solidFill>
                <a:srgbClr val="FF0000"/>
              </a:solidFill>
              <a:latin typeface="Acquest Script" pitchFamily="2" charset="0"/>
              <a:cs typeface="Times New Roman" pitchFamily="18" charset="0"/>
            </a:endParaRPr>
          </a:p>
          <a:p>
            <a:pPr algn="ctr">
              <a:buNone/>
            </a:pPr>
            <a:r>
              <a:rPr lang="en-US" sz="3200" dirty="0" smtClean="0">
                <a:solidFill>
                  <a:srgbClr val="FF0000"/>
                </a:solidFill>
                <a:latin typeface="Acquest Script" pitchFamily="2" charset="0"/>
                <a:cs typeface="Times New Roman" pitchFamily="18" charset="0"/>
              </a:rPr>
              <a:t>What is the difference between … ?</a:t>
            </a:r>
            <a:endParaRPr lang="ru-RU" sz="3200" dirty="0" smtClean="0">
              <a:solidFill>
                <a:srgbClr val="FF0000"/>
              </a:solidFill>
              <a:latin typeface="Acquest Script" pitchFamily="2" charset="0"/>
              <a:cs typeface="Times New Roman" pitchFamily="18" charset="0"/>
            </a:endParaRPr>
          </a:p>
          <a:p>
            <a:pPr algn="ctr">
              <a:buNone/>
            </a:pPr>
            <a:r>
              <a:rPr lang="en-US" sz="3200" dirty="0" smtClean="0">
                <a:solidFill>
                  <a:srgbClr val="FF0000"/>
                </a:solidFill>
                <a:latin typeface="Acquest Script" pitchFamily="2" charset="0"/>
                <a:cs typeface="Times New Roman" pitchFamily="18" charset="0"/>
              </a:rPr>
              <a:t>If you were … would you … ? etc.</a:t>
            </a:r>
            <a:endParaRPr lang="ru-RU" sz="3200" dirty="0" smtClean="0">
              <a:solidFill>
                <a:srgbClr val="FF0000"/>
              </a:solidFill>
              <a:latin typeface="Acquest Script" pitchFamily="2" charset="0"/>
              <a:cs typeface="Times New Roman" pitchFamily="18" charset="0"/>
            </a:endParaRPr>
          </a:p>
          <a:p>
            <a:endParaRPr lang="ru-RU" dirty="0"/>
          </a:p>
        </p:txBody>
      </p:sp>
      <p:pic>
        <p:nvPicPr>
          <p:cNvPr id="4" name="Рисунок 3" descr="0_104edf_f15f5f3c_L.gif"/>
          <p:cNvPicPr>
            <a:picLocks noChangeAspect="1"/>
          </p:cNvPicPr>
          <p:nvPr/>
        </p:nvPicPr>
        <p:blipFill>
          <a:blip r:embed="rId2" cstate="print"/>
          <a:stretch>
            <a:fillRect/>
          </a:stretch>
        </p:blipFill>
        <p:spPr>
          <a:xfrm>
            <a:off x="285720" y="3905246"/>
            <a:ext cx="2751967" cy="2952754"/>
          </a:xfrm>
          <a:prstGeom prst="rect">
            <a:avLst/>
          </a:prstGeom>
        </p:spPr>
      </p:pic>
      <p:pic>
        <p:nvPicPr>
          <p:cNvPr id="5" name="Рисунок 4" descr="BiaKzXqrT-263x300.jpg"/>
          <p:cNvPicPr>
            <a:picLocks noChangeAspect="1"/>
          </p:cNvPicPr>
          <p:nvPr/>
        </p:nvPicPr>
        <p:blipFill>
          <a:blip r:embed="rId3" cstate="print"/>
          <a:stretch>
            <a:fillRect/>
          </a:stretch>
        </p:blipFill>
        <p:spPr>
          <a:xfrm>
            <a:off x="6215074" y="4000500"/>
            <a:ext cx="2505075" cy="2857500"/>
          </a:xfrm>
          <a:prstGeom prst="rect">
            <a:avLst/>
          </a:prstGeom>
        </p:spPr>
      </p:pic>
    </p:spTree>
  </p:cSld>
  <p:clrMapOvr>
    <a:masterClrMapping/>
  </p:clrMapOvr>
  <p:transition>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latin typeface="Times New Roman" pitchFamily="18" charset="0"/>
                <a:cs typeface="Times New Roman" pitchFamily="18" charset="0"/>
              </a:rPr>
              <a:t>Интерактивная стратегия «</a:t>
            </a:r>
            <a:r>
              <a:rPr lang="ru-RU" sz="4400" b="1" dirty="0" smtClean="0">
                <a:solidFill>
                  <a:schemeClr val="tx1"/>
                </a:solidFill>
                <a:latin typeface="Times New Roman" pitchFamily="18" charset="0"/>
                <a:cs typeface="Times New Roman" pitchFamily="18" charset="0"/>
              </a:rPr>
              <a:t>Таблица Знаем – Хотим узнать – Узнаем» (З-Х-У)</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500034" y="1285860"/>
          <a:ext cx="8001057" cy="785818"/>
        </p:xfrm>
        <a:graphic>
          <a:graphicData uri="http://schemas.openxmlformats.org/drawingml/2006/table">
            <a:tbl>
              <a:tblPr>
                <a:tableStyleId>{3C2FFA5D-87B4-456A-9821-1D502468CF0F}</a:tableStyleId>
              </a:tblPr>
              <a:tblGrid>
                <a:gridCol w="2667019"/>
                <a:gridCol w="2667019"/>
                <a:gridCol w="2667019"/>
              </a:tblGrid>
              <a:tr h="785818">
                <a:tc>
                  <a:txBody>
                    <a:bodyPr/>
                    <a:lstStyle/>
                    <a:p>
                      <a:pPr algn="ctr">
                        <a:lnSpc>
                          <a:spcPct val="150000"/>
                        </a:lnSpc>
                        <a:spcAft>
                          <a:spcPts val="0"/>
                        </a:spcAft>
                      </a:pPr>
                      <a:r>
                        <a:rPr lang="ru-RU" sz="1400" dirty="0"/>
                        <a:t>Знаем</a:t>
                      </a:r>
                      <a:endParaRPr lang="ru-RU" sz="1100" dirty="0">
                        <a:latin typeface="Calibri"/>
                        <a:ea typeface="Calibri"/>
                        <a:cs typeface="Times New Roman"/>
                      </a:endParaRPr>
                    </a:p>
                  </a:txBody>
                  <a:tcPr marL="0" marR="0" marT="0" marB="0" anchor="ctr"/>
                </a:tc>
                <a:tc>
                  <a:txBody>
                    <a:bodyPr/>
                    <a:lstStyle/>
                    <a:p>
                      <a:pPr algn="ctr">
                        <a:lnSpc>
                          <a:spcPct val="150000"/>
                        </a:lnSpc>
                        <a:spcAft>
                          <a:spcPts val="0"/>
                        </a:spcAft>
                      </a:pPr>
                      <a:r>
                        <a:rPr lang="ru-RU" sz="1400" dirty="0"/>
                        <a:t>Хотим узнать</a:t>
                      </a:r>
                      <a:endParaRPr lang="ru-RU" sz="1100" dirty="0">
                        <a:latin typeface="Calibri"/>
                        <a:ea typeface="Calibri"/>
                        <a:cs typeface="Times New Roman"/>
                      </a:endParaRPr>
                    </a:p>
                  </a:txBody>
                  <a:tcPr marL="0" marR="0" marT="0" marB="0" anchor="ctr"/>
                </a:tc>
                <a:tc>
                  <a:txBody>
                    <a:bodyPr/>
                    <a:lstStyle/>
                    <a:p>
                      <a:pPr algn="ctr">
                        <a:lnSpc>
                          <a:spcPct val="150000"/>
                        </a:lnSpc>
                        <a:spcAft>
                          <a:spcPts val="0"/>
                        </a:spcAft>
                      </a:pPr>
                      <a:r>
                        <a:rPr lang="ru-RU" sz="1400" dirty="0"/>
                        <a:t>Узнаем</a:t>
                      </a:r>
                      <a:endParaRPr lang="ru-RU" sz="1100" dirty="0">
                        <a:latin typeface="Calibri"/>
                        <a:ea typeface="Calibri"/>
                        <a:cs typeface="Times New Roman"/>
                      </a:endParaRPr>
                    </a:p>
                  </a:txBody>
                  <a:tcPr marL="0" marR="0" marT="0" marB="0" anchor="ctr"/>
                </a:tc>
              </a:tr>
            </a:tbl>
          </a:graphicData>
        </a:graphic>
      </p:graphicFrame>
      <p:sp>
        <p:nvSpPr>
          <p:cNvPr id="10243" name="Rectangle 3"/>
          <p:cNvSpPr>
            <a:spLocks noChangeArrowheads="1"/>
          </p:cNvSpPr>
          <p:nvPr/>
        </p:nvSpPr>
        <p:spPr bwMode="auto">
          <a:xfrm>
            <a:off x="357158" y="2285992"/>
            <a:ext cx="842965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Учение начинается с активизации того, что дети уже знают по данной теме. Для начала спросите, что они знают. Покажите им картинку или предмет или обсудите то, что знаете вы сами.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Когда дети начнут предлагать свои идеи, выписывайте их на доску в первую колонку таблицы.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Попросите учащихся записать в рабочую таблицу любые вопросы, которые у них возникли, и ответы на которые они рассчитывают получить при чтении данной статьи. Предложите учащимся при чтении статьи помечать ответы на свои вопросы в рабочей таблице.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Когда учащиеся прочитают статью и заполнят свои рабочие таблицы, обсудите, чтобы проверить, на всё ли получен ответ. Предложите учащимся различные способы дальнейшего поиска информации.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blind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928670"/>
            <a:ext cx="7467600" cy="1143000"/>
          </a:xfrm>
        </p:spPr>
        <p:txBody>
          <a:bodyPr>
            <a:normAutofit fontScale="90000"/>
          </a:bodyPr>
          <a:lstStyle/>
          <a:p>
            <a:pPr algn="ctr"/>
            <a:r>
              <a:rPr lang="ru-RU" b="1" i="1" dirty="0" smtClean="0">
                <a:solidFill>
                  <a:schemeClr val="accent4">
                    <a:lumMod val="75000"/>
                  </a:schemeClr>
                </a:solidFill>
                <a:latin typeface="Times New Roman" pitchFamily="18" charset="0"/>
                <a:cs typeface="Times New Roman" pitchFamily="18" charset="0"/>
              </a:rPr>
              <a:t>Метод </a:t>
            </a:r>
            <a:r>
              <a:rPr lang="ru-RU" b="1" i="1" dirty="0" err="1" smtClean="0">
                <a:solidFill>
                  <a:schemeClr val="accent4">
                    <a:lumMod val="75000"/>
                  </a:schemeClr>
                </a:solidFill>
                <a:latin typeface="Times New Roman" pitchFamily="18" charset="0"/>
                <a:cs typeface="Times New Roman" pitchFamily="18" charset="0"/>
              </a:rPr>
              <a:t>Инсерт</a:t>
            </a:r>
            <a:r>
              <a:rPr lang="ru-RU" b="1" i="1" dirty="0" smtClean="0">
                <a:solidFill>
                  <a:schemeClr val="accent4">
                    <a:lumMod val="75000"/>
                  </a:schemeClr>
                </a:solidFill>
                <a:latin typeface="Times New Roman" pitchFamily="18" charset="0"/>
                <a:cs typeface="Times New Roman" pitchFamily="18" charset="0"/>
              </a:rPr>
              <a:t> (</a:t>
            </a:r>
            <a:r>
              <a:rPr lang="ru-RU" b="1" i="1" dirty="0" err="1" smtClean="0">
                <a:solidFill>
                  <a:schemeClr val="accent4">
                    <a:lumMod val="75000"/>
                  </a:schemeClr>
                </a:solidFill>
                <a:latin typeface="Times New Roman" pitchFamily="18" charset="0"/>
                <a:cs typeface="Times New Roman" pitchFamily="18" charset="0"/>
              </a:rPr>
              <a:t>insert</a:t>
            </a:r>
            <a:r>
              <a:rPr lang="ru-RU" b="1" i="1" dirty="0" smtClean="0">
                <a:solidFill>
                  <a:schemeClr val="accent4">
                    <a:lumMod val="75000"/>
                  </a:schemeClr>
                </a:solidFill>
                <a:latin typeface="Times New Roman" pitchFamily="18" charset="0"/>
                <a:cs typeface="Times New Roman" pitchFamily="18" charset="0"/>
              </a:rPr>
              <a:t>)</a:t>
            </a:r>
            <a:r>
              <a:rPr lang="ru-RU" dirty="0" smtClean="0">
                <a:solidFill>
                  <a:schemeClr val="accent4">
                    <a:lumMod val="50000"/>
                  </a:schemeClr>
                </a:solidFill>
              </a:rPr>
              <a:t/>
            </a:r>
            <a:br>
              <a:rPr lang="ru-RU" dirty="0" smtClean="0">
                <a:solidFill>
                  <a:schemeClr val="accent4">
                    <a:lumMod val="50000"/>
                  </a:schemeClr>
                </a:solidFill>
              </a:rPr>
            </a:br>
            <a:endParaRPr lang="ru-RU" dirty="0">
              <a:solidFill>
                <a:schemeClr val="accent4">
                  <a:lumMod val="50000"/>
                </a:schemeClr>
              </a:solidFill>
            </a:endParaRPr>
          </a:p>
        </p:txBody>
      </p:sp>
      <p:sp>
        <p:nvSpPr>
          <p:cNvPr id="3" name="Содержимое 2"/>
          <p:cNvSpPr>
            <a:spLocks noGrp="1"/>
          </p:cNvSpPr>
          <p:nvPr>
            <p:ph idx="1"/>
          </p:nvPr>
        </p:nvSpPr>
        <p:spPr>
          <a:xfrm>
            <a:off x="714348" y="1714488"/>
            <a:ext cx="7467600" cy="4873752"/>
          </a:xfrm>
        </p:spPr>
        <p:txBody>
          <a:bodyPr/>
          <a:lstStyle/>
          <a:p>
            <a:pPr algn="ctr">
              <a:buNone/>
            </a:pPr>
            <a:r>
              <a:rPr lang="ru-RU" b="1" i="1" dirty="0" smtClean="0">
                <a:solidFill>
                  <a:srgbClr val="7030A0"/>
                </a:solidFill>
              </a:rPr>
              <a:t>I – </a:t>
            </a:r>
            <a:r>
              <a:rPr lang="ru-RU" b="1" i="1" dirty="0" err="1" smtClean="0">
                <a:solidFill>
                  <a:srgbClr val="7030A0"/>
                </a:solidFill>
              </a:rPr>
              <a:t>interactive</a:t>
            </a:r>
            <a:r>
              <a:rPr lang="ru-RU" b="1" i="1" dirty="0" smtClean="0">
                <a:solidFill>
                  <a:srgbClr val="7030A0"/>
                </a:solidFill>
              </a:rPr>
              <a:t>: </a:t>
            </a:r>
            <a:r>
              <a:rPr lang="ru-RU" b="1" i="1" dirty="0" err="1" smtClean="0">
                <a:solidFill>
                  <a:srgbClr val="7030A0"/>
                </a:solidFill>
              </a:rPr>
              <a:t>самоактивизирующая</a:t>
            </a:r>
            <a:r>
              <a:rPr lang="ru-RU" b="1" i="1" dirty="0" smtClean="0">
                <a:solidFill>
                  <a:srgbClr val="7030A0"/>
                </a:solidFill>
              </a:rPr>
              <a:t> "</a:t>
            </a:r>
            <a:r>
              <a:rPr lang="en-US" b="1" i="1" dirty="0" smtClean="0">
                <a:solidFill>
                  <a:srgbClr val="7030A0"/>
                </a:solidFill>
              </a:rPr>
              <a:t>V</a:t>
            </a:r>
            <a:r>
              <a:rPr lang="ru-RU" b="1" i="1" dirty="0" smtClean="0">
                <a:solidFill>
                  <a:srgbClr val="7030A0"/>
                </a:solidFill>
              </a:rPr>
              <a:t>" – уже знал;</a:t>
            </a:r>
          </a:p>
          <a:p>
            <a:pPr algn="ctr">
              <a:buNone/>
            </a:pPr>
            <a:r>
              <a:rPr lang="ru-RU" b="1" i="1" dirty="0" smtClean="0">
                <a:solidFill>
                  <a:srgbClr val="7030A0"/>
                </a:solidFill>
              </a:rPr>
              <a:t>N – </a:t>
            </a:r>
            <a:r>
              <a:rPr lang="ru-RU" b="1" i="1" dirty="0" err="1" smtClean="0">
                <a:solidFill>
                  <a:srgbClr val="7030A0"/>
                </a:solidFill>
              </a:rPr>
              <a:t>noting</a:t>
            </a:r>
            <a:r>
              <a:rPr lang="ru-RU" b="1" i="1" dirty="0" smtClean="0">
                <a:solidFill>
                  <a:srgbClr val="7030A0"/>
                </a:solidFill>
              </a:rPr>
              <a:t>: системная разметка "+" – новое;</a:t>
            </a:r>
          </a:p>
          <a:p>
            <a:pPr algn="ctr">
              <a:buNone/>
            </a:pPr>
            <a:r>
              <a:rPr lang="ru-RU" b="1" i="1" dirty="0" smtClean="0">
                <a:solidFill>
                  <a:srgbClr val="7030A0"/>
                </a:solidFill>
              </a:rPr>
              <a:t>S – </a:t>
            </a:r>
            <a:r>
              <a:rPr lang="ru-RU" b="1" i="1" dirty="0" err="1" smtClean="0">
                <a:solidFill>
                  <a:srgbClr val="7030A0"/>
                </a:solidFill>
              </a:rPr>
              <a:t>system</a:t>
            </a:r>
            <a:r>
              <a:rPr lang="ru-RU" b="1" i="1" dirty="0" smtClean="0">
                <a:solidFill>
                  <a:srgbClr val="7030A0"/>
                </a:solidFill>
              </a:rPr>
              <a:t>: для эффективного "–" – думал иначе;</a:t>
            </a:r>
          </a:p>
          <a:p>
            <a:pPr algn="ctr">
              <a:buNone/>
            </a:pPr>
            <a:r>
              <a:rPr lang="ru-RU" b="1" i="1" dirty="0" smtClean="0">
                <a:solidFill>
                  <a:srgbClr val="7030A0"/>
                </a:solidFill>
              </a:rPr>
              <a:t>E – </a:t>
            </a:r>
            <a:r>
              <a:rPr lang="ru-RU" b="1" i="1" dirty="0" err="1" smtClean="0">
                <a:solidFill>
                  <a:srgbClr val="7030A0"/>
                </a:solidFill>
              </a:rPr>
              <a:t>effective</a:t>
            </a:r>
            <a:r>
              <a:rPr lang="ru-RU" b="1" i="1" dirty="0" smtClean="0">
                <a:solidFill>
                  <a:srgbClr val="7030A0"/>
                </a:solidFill>
              </a:rPr>
              <a:t>: чтение и размышление "?" – думал иначе.</a:t>
            </a:r>
          </a:p>
          <a:p>
            <a:pPr algn="ctr">
              <a:buNone/>
            </a:pPr>
            <a:r>
              <a:rPr lang="ru-RU" b="1" i="1" dirty="0" smtClean="0">
                <a:solidFill>
                  <a:srgbClr val="7030A0"/>
                </a:solidFill>
              </a:rPr>
              <a:t>R – </a:t>
            </a:r>
            <a:r>
              <a:rPr lang="ru-RU" b="1" i="1" dirty="0" err="1" smtClean="0">
                <a:solidFill>
                  <a:srgbClr val="7030A0"/>
                </a:solidFill>
              </a:rPr>
              <a:t>reading</a:t>
            </a:r>
            <a:endParaRPr lang="ru-RU" b="1" i="1" dirty="0" smtClean="0">
              <a:solidFill>
                <a:srgbClr val="7030A0"/>
              </a:solidFill>
            </a:endParaRPr>
          </a:p>
          <a:p>
            <a:pPr algn="ctr">
              <a:buNone/>
            </a:pPr>
            <a:r>
              <a:rPr lang="ru-RU" b="1" i="1" dirty="0" smtClean="0">
                <a:solidFill>
                  <a:srgbClr val="7030A0"/>
                </a:solidFill>
              </a:rPr>
              <a:t>T – </a:t>
            </a:r>
            <a:r>
              <a:rPr lang="ru-RU" b="1" i="1" dirty="0" err="1" smtClean="0">
                <a:solidFill>
                  <a:srgbClr val="7030A0"/>
                </a:solidFill>
              </a:rPr>
              <a:t>thinking</a:t>
            </a:r>
            <a:endParaRPr lang="ru-RU" b="1" i="1" dirty="0" smtClean="0">
              <a:solidFill>
                <a:srgbClr val="7030A0"/>
              </a:solidFill>
            </a:endParaRPr>
          </a:p>
          <a:p>
            <a:endParaRPr lang="ru-RU" dirty="0"/>
          </a:p>
        </p:txBody>
      </p:sp>
    </p:spTree>
  </p:cSld>
  <p:clrMapOvr>
    <a:masterClrMapping/>
  </p:clrMapOvr>
  <p:transition>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0"/>
            <a:ext cx="8858280" cy="5016604"/>
          </a:xfrm>
        </p:spPr>
        <p:txBody>
          <a:bodyPr>
            <a:normAutofit fontScale="47500" lnSpcReduction="20000"/>
          </a:bodyPr>
          <a:lstStyle/>
          <a:p>
            <a:pPr algn="just">
              <a:lnSpc>
                <a:spcPct val="170000"/>
              </a:lnSpc>
              <a:buNone/>
            </a:pPr>
            <a:r>
              <a:rPr lang="ru-RU" sz="3400" b="1" i="1" dirty="0" smtClean="0">
                <a:solidFill>
                  <a:schemeClr val="tx2"/>
                </a:solidFill>
                <a:latin typeface="Times New Roman" pitchFamily="18" charset="0"/>
                <a:cs typeface="Times New Roman" pitchFamily="18" charset="0"/>
              </a:rPr>
              <a:t>       При </a:t>
            </a:r>
            <a:r>
              <a:rPr lang="ru-RU" sz="3400" b="1" i="1" dirty="0" smtClean="0">
                <a:solidFill>
                  <a:schemeClr val="tx2"/>
                </a:solidFill>
                <a:latin typeface="Times New Roman" pitchFamily="18" charset="0"/>
                <a:cs typeface="Times New Roman" pitchFamily="18" charset="0"/>
              </a:rPr>
              <a:t>чтении текста учащиеся на полях расставляют пометки (желательно карандашом, если же его нет, можно использовать полоску бумаги, которую помещают на полях вдоль текста).</a:t>
            </a:r>
            <a:endParaRPr lang="ru-RU" sz="3400" b="1" dirty="0" smtClean="0">
              <a:solidFill>
                <a:schemeClr val="tx2"/>
              </a:solidFill>
              <a:latin typeface="Times New Roman" pitchFamily="18" charset="0"/>
              <a:cs typeface="Times New Roman" pitchFamily="18" charset="0"/>
            </a:endParaRPr>
          </a:p>
          <a:p>
            <a:pPr algn="ctr">
              <a:lnSpc>
                <a:spcPct val="170000"/>
              </a:lnSpc>
              <a:buNone/>
            </a:pPr>
            <a:r>
              <a:rPr lang="ru-RU" sz="3400" b="1" i="1" dirty="0" smtClean="0">
                <a:solidFill>
                  <a:srgbClr val="002060"/>
                </a:solidFill>
                <a:latin typeface="Times New Roman" pitchFamily="18" charset="0"/>
                <a:cs typeface="Times New Roman" pitchFamily="18" charset="0"/>
              </a:rPr>
              <a:t>Пометки должны быть следующие:</a:t>
            </a:r>
            <a:endParaRPr lang="ru-RU" sz="3400" b="1" dirty="0" smtClean="0">
              <a:solidFill>
                <a:srgbClr val="002060"/>
              </a:solidFill>
              <a:latin typeface="Times New Roman" pitchFamily="18" charset="0"/>
              <a:cs typeface="Times New Roman" pitchFamily="18" charset="0"/>
            </a:endParaRPr>
          </a:p>
          <a:p>
            <a:pPr>
              <a:lnSpc>
                <a:spcPct val="170000"/>
              </a:lnSpc>
              <a:buNone/>
            </a:pPr>
            <a:r>
              <a:rPr lang="ru-RU" sz="3400" b="1" i="1" dirty="0" err="1" smtClean="0">
                <a:solidFill>
                  <a:srgbClr val="002060"/>
                </a:solidFill>
                <a:latin typeface="Times New Roman" pitchFamily="18" charset="0"/>
                <a:cs typeface="Times New Roman" pitchFamily="18" charset="0"/>
              </a:rPr>
              <a:t>v</a:t>
            </a:r>
            <a:r>
              <a:rPr lang="ru-RU" sz="3400" b="1" i="1" dirty="0" smtClean="0">
                <a:solidFill>
                  <a:srgbClr val="002060"/>
                </a:solidFill>
                <a:latin typeface="Times New Roman" pitchFamily="18" charset="0"/>
                <a:cs typeface="Times New Roman" pitchFamily="18" charset="0"/>
              </a:rPr>
              <a:t> если то, что вы читаете, соответствует тому, что вы знаете;</a:t>
            </a:r>
            <a:endParaRPr lang="ru-RU" sz="3400" b="1" dirty="0" smtClean="0">
              <a:solidFill>
                <a:srgbClr val="002060"/>
              </a:solidFill>
              <a:latin typeface="Times New Roman" pitchFamily="18" charset="0"/>
              <a:cs typeface="Times New Roman" pitchFamily="18" charset="0"/>
            </a:endParaRPr>
          </a:p>
          <a:p>
            <a:pPr>
              <a:lnSpc>
                <a:spcPct val="170000"/>
              </a:lnSpc>
              <a:buNone/>
            </a:pPr>
            <a:r>
              <a:rPr lang="ru-RU" sz="3400" b="1" i="1" dirty="0" smtClean="0">
                <a:solidFill>
                  <a:srgbClr val="002060"/>
                </a:solidFill>
                <a:latin typeface="Times New Roman" pitchFamily="18" charset="0"/>
                <a:cs typeface="Times New Roman" pitchFamily="18" charset="0"/>
              </a:rPr>
              <a:t>– если то, что вы читаете, противоречит тому, что вы уже знали, или думали, что знали;</a:t>
            </a:r>
            <a:endParaRPr lang="ru-RU" sz="3400" b="1" dirty="0" smtClean="0">
              <a:solidFill>
                <a:srgbClr val="002060"/>
              </a:solidFill>
              <a:latin typeface="Times New Roman" pitchFamily="18" charset="0"/>
              <a:cs typeface="Times New Roman" pitchFamily="18" charset="0"/>
            </a:endParaRPr>
          </a:p>
          <a:p>
            <a:pPr>
              <a:lnSpc>
                <a:spcPct val="170000"/>
              </a:lnSpc>
              <a:buNone/>
            </a:pPr>
            <a:r>
              <a:rPr lang="ru-RU" sz="3400" b="1" i="1" dirty="0" smtClean="0">
                <a:solidFill>
                  <a:srgbClr val="002060"/>
                </a:solidFill>
                <a:latin typeface="Times New Roman" pitchFamily="18" charset="0"/>
                <a:cs typeface="Times New Roman" pitchFamily="18" charset="0"/>
              </a:rPr>
              <a:t>+ если то, что вы читаете, является для вас новым;</a:t>
            </a:r>
            <a:endParaRPr lang="ru-RU" sz="3400" b="1" dirty="0" smtClean="0">
              <a:solidFill>
                <a:srgbClr val="002060"/>
              </a:solidFill>
              <a:latin typeface="Times New Roman" pitchFamily="18" charset="0"/>
              <a:cs typeface="Times New Roman" pitchFamily="18" charset="0"/>
            </a:endParaRPr>
          </a:p>
          <a:p>
            <a:pPr>
              <a:lnSpc>
                <a:spcPct val="170000"/>
              </a:lnSpc>
              <a:buNone/>
            </a:pPr>
            <a:r>
              <a:rPr lang="ru-RU" sz="3400" b="1" i="1" dirty="0" smtClean="0">
                <a:solidFill>
                  <a:srgbClr val="002060"/>
                </a:solidFill>
                <a:latin typeface="Times New Roman" pitchFamily="18" charset="0"/>
                <a:cs typeface="Times New Roman" pitchFamily="18" charset="0"/>
              </a:rPr>
              <a:t>? если то, что вы читаете, непонятно, или же вы хотели бы получить более подробные сведения по данному вопросу</a:t>
            </a:r>
            <a:r>
              <a:rPr lang="ru-RU" sz="3400" b="1" i="1" dirty="0" smtClean="0">
                <a:solidFill>
                  <a:schemeClr val="tx2"/>
                </a:solidFill>
                <a:latin typeface="Times New Roman" pitchFamily="18" charset="0"/>
                <a:cs typeface="Times New Roman" pitchFamily="18" charset="0"/>
              </a:rPr>
              <a:t>.</a:t>
            </a:r>
            <a:r>
              <a:rPr lang="ru-RU" sz="3400" b="1" dirty="0" smtClean="0">
                <a:solidFill>
                  <a:schemeClr val="tx2"/>
                </a:solidFill>
                <a:latin typeface="Times New Roman" pitchFamily="18" charset="0"/>
                <a:cs typeface="Times New Roman" pitchFamily="18" charset="0"/>
              </a:rPr>
              <a:t> </a:t>
            </a:r>
          </a:p>
          <a:p>
            <a:pPr algn="just">
              <a:lnSpc>
                <a:spcPct val="170000"/>
              </a:lnSpc>
              <a:buNone/>
            </a:pPr>
            <a:r>
              <a:rPr lang="ru-RU" sz="3400" b="1" i="1" dirty="0" smtClean="0">
                <a:solidFill>
                  <a:schemeClr val="tx2"/>
                </a:solidFill>
                <a:latin typeface="Times New Roman" pitchFamily="18" charset="0"/>
                <a:cs typeface="Times New Roman" pitchFamily="18" charset="0"/>
              </a:rPr>
              <a:t>          После </a:t>
            </a:r>
            <a:r>
              <a:rPr lang="ru-RU" sz="3400" b="1" i="1" dirty="0" smtClean="0">
                <a:solidFill>
                  <a:schemeClr val="tx2"/>
                </a:solidFill>
                <a:latin typeface="Times New Roman" pitchFamily="18" charset="0"/>
                <a:cs typeface="Times New Roman" pitchFamily="18" charset="0"/>
              </a:rPr>
              <a:t>чтения текста с маркировкой учащиеся заполняют маркировочную таблицу </a:t>
            </a:r>
            <a:r>
              <a:rPr lang="ru-RU" sz="3400" b="1" i="1" dirty="0" err="1" smtClean="0">
                <a:solidFill>
                  <a:schemeClr val="tx2"/>
                </a:solidFill>
                <a:latin typeface="Times New Roman" pitchFamily="18" charset="0"/>
                <a:cs typeface="Times New Roman" pitchFamily="18" charset="0"/>
              </a:rPr>
              <a:t>Инсерт</a:t>
            </a:r>
            <a:r>
              <a:rPr lang="ru-RU" sz="3400" b="1" i="1" dirty="0" smtClean="0">
                <a:solidFill>
                  <a:schemeClr val="tx2"/>
                </a:solidFill>
                <a:latin typeface="Times New Roman" pitchFamily="18" charset="0"/>
                <a:cs typeface="Times New Roman" pitchFamily="18" charset="0"/>
              </a:rPr>
              <a:t>, состоящую из 4-х колонок. Причём, заполняется сначала 1-я колонка по всему тексту, затем 2-я и т.д.</a:t>
            </a:r>
            <a:endParaRPr lang="ru-RU" sz="3400" b="1" dirty="0" smtClean="0">
              <a:solidFill>
                <a:schemeClr val="tx2"/>
              </a:solidFill>
              <a:latin typeface="Times New Roman" pitchFamily="18" charset="0"/>
              <a:cs typeface="Times New Roman" pitchFamily="18" charset="0"/>
            </a:endParaRPr>
          </a:p>
          <a:p>
            <a:pPr algn="just">
              <a:lnSpc>
                <a:spcPct val="170000"/>
              </a:lnSpc>
              <a:buNone/>
            </a:pPr>
            <a:endParaRPr lang="ru-RU"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14282" y="5072074"/>
          <a:ext cx="8501121" cy="1428760"/>
        </p:xfrm>
        <a:graphic>
          <a:graphicData uri="http://schemas.openxmlformats.org/drawingml/2006/table">
            <a:tbl>
              <a:tblPr>
                <a:tableStyleId>{3C2FFA5D-87B4-456A-9821-1D502468CF0F}</a:tableStyleId>
              </a:tblPr>
              <a:tblGrid>
                <a:gridCol w="2115000"/>
                <a:gridCol w="2128707"/>
                <a:gridCol w="2128707"/>
                <a:gridCol w="2128707"/>
              </a:tblGrid>
              <a:tr h="1428760">
                <a:tc>
                  <a:txBody>
                    <a:bodyPr/>
                    <a:lstStyle/>
                    <a:p>
                      <a:pPr algn="ctr">
                        <a:lnSpc>
                          <a:spcPct val="150000"/>
                        </a:lnSpc>
                        <a:spcAft>
                          <a:spcPts val="0"/>
                        </a:spcAft>
                      </a:pPr>
                      <a:r>
                        <a:rPr lang="ru-RU" sz="4000" dirty="0"/>
                        <a:t>V</a:t>
                      </a:r>
                      <a:endParaRPr lang="ru-RU" sz="4000" dirty="0">
                        <a:latin typeface="Calibri"/>
                        <a:ea typeface="Calibri"/>
                        <a:cs typeface="Times New Roman"/>
                      </a:endParaRPr>
                    </a:p>
                  </a:txBody>
                  <a:tcPr marL="0" marR="0" marT="0" marB="0" anchor="ctr"/>
                </a:tc>
                <a:tc>
                  <a:txBody>
                    <a:bodyPr/>
                    <a:lstStyle/>
                    <a:p>
                      <a:pPr algn="ctr">
                        <a:lnSpc>
                          <a:spcPct val="150000"/>
                        </a:lnSpc>
                        <a:spcAft>
                          <a:spcPts val="0"/>
                        </a:spcAft>
                      </a:pPr>
                      <a:r>
                        <a:rPr lang="ru-RU" sz="4000" dirty="0"/>
                        <a:t>-</a:t>
                      </a:r>
                      <a:endParaRPr lang="ru-RU" sz="4000" dirty="0">
                        <a:latin typeface="Calibri"/>
                        <a:ea typeface="Calibri"/>
                        <a:cs typeface="Times New Roman"/>
                      </a:endParaRPr>
                    </a:p>
                  </a:txBody>
                  <a:tcPr marL="0" marR="0" marT="0" marB="0" anchor="ctr"/>
                </a:tc>
                <a:tc>
                  <a:txBody>
                    <a:bodyPr/>
                    <a:lstStyle/>
                    <a:p>
                      <a:pPr algn="ctr">
                        <a:lnSpc>
                          <a:spcPct val="150000"/>
                        </a:lnSpc>
                        <a:spcAft>
                          <a:spcPts val="0"/>
                        </a:spcAft>
                      </a:pPr>
                      <a:r>
                        <a:rPr lang="ru-RU" sz="4000" dirty="0"/>
                        <a:t>+</a:t>
                      </a:r>
                      <a:endParaRPr lang="ru-RU" sz="4000" dirty="0">
                        <a:latin typeface="Calibri"/>
                        <a:ea typeface="Calibri"/>
                        <a:cs typeface="Times New Roman"/>
                      </a:endParaRPr>
                    </a:p>
                  </a:txBody>
                  <a:tcPr marL="0" marR="0" marT="0" marB="0" anchor="ctr"/>
                </a:tc>
                <a:tc>
                  <a:txBody>
                    <a:bodyPr/>
                    <a:lstStyle/>
                    <a:p>
                      <a:pPr>
                        <a:lnSpc>
                          <a:spcPct val="115000"/>
                        </a:lnSpc>
                      </a:pPr>
                      <a:endParaRPr lang="ru-RU" sz="4000" dirty="0">
                        <a:latin typeface="Calibri"/>
                        <a:ea typeface="Times New Roman"/>
                      </a:endParaRPr>
                    </a:p>
                  </a:txBody>
                  <a:tcPr marL="0" marR="0" marT="0" marB="0" anchor="ctr"/>
                </a:tc>
              </a:tr>
            </a:tbl>
          </a:graphicData>
        </a:graphic>
      </p:graphicFrame>
    </p:spTree>
  </p:cSld>
  <p:clrMapOvr>
    <a:masterClrMapping/>
  </p:clrMapOvr>
  <p:transition>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4301789-6bdfd0262e7a5b35.jpg"/>
          <p:cNvPicPr>
            <a:picLocks noChangeAspect="1"/>
          </p:cNvPicPr>
          <p:nvPr/>
        </p:nvPicPr>
        <p:blipFill>
          <a:blip r:embed="rId3" cstate="print"/>
          <a:stretch>
            <a:fillRect/>
          </a:stretch>
        </p:blipFill>
        <p:spPr>
          <a:xfrm>
            <a:off x="0" y="-14317"/>
            <a:ext cx="9144000" cy="6872317"/>
          </a:xfrm>
          <a:prstGeom prst="rect">
            <a:avLst/>
          </a:prstGeom>
        </p:spPr>
      </p:pic>
      <p:sp>
        <p:nvSpPr>
          <p:cNvPr id="9" name="Содержимое 8"/>
          <p:cNvSpPr>
            <a:spLocks noGrp="1"/>
          </p:cNvSpPr>
          <p:nvPr>
            <p:ph idx="1"/>
          </p:nvPr>
        </p:nvSpPr>
        <p:spPr>
          <a:xfrm>
            <a:off x="357158" y="357166"/>
            <a:ext cx="7929618" cy="5786478"/>
          </a:xfrm>
        </p:spPr>
        <p:txBody>
          <a:bodyPr>
            <a:normAutofit/>
          </a:bodyPr>
          <a:lstStyle/>
          <a:p>
            <a:pPr algn="just">
              <a:lnSpc>
                <a:spcPct val="160000"/>
              </a:lnSpc>
              <a:buNone/>
            </a:pPr>
            <a:r>
              <a:rPr lang="ru-RU" sz="1800" i="1" dirty="0" smtClean="0">
                <a:latin typeface="Sitka Subheading" pitchFamily="2" charset="0"/>
                <a:cs typeface="Times New Roman" pitchFamily="18" charset="0"/>
              </a:rPr>
              <a:t>         </a:t>
            </a:r>
            <a:r>
              <a:rPr lang="ru-RU" sz="1800" b="1" i="1" dirty="0" smtClean="0">
                <a:solidFill>
                  <a:srgbClr val="002060"/>
                </a:solidFill>
                <a:latin typeface="Sitka Subheading" pitchFamily="2" charset="0"/>
                <a:cs typeface="Times New Roman" pitchFamily="18" charset="0"/>
              </a:rPr>
              <a:t>Набор ключевых навыков, необходимых для критического мышления, включает в себя наблюдательность, способность к интерпретации, анализу, выведению заключений, способность давать оценки. </a:t>
            </a:r>
          </a:p>
          <a:p>
            <a:pPr algn="just">
              <a:lnSpc>
                <a:spcPct val="160000"/>
              </a:lnSpc>
              <a:buNone/>
            </a:pPr>
            <a:r>
              <a:rPr lang="ru-RU" sz="1800" b="1" i="1" dirty="0" smtClean="0">
                <a:solidFill>
                  <a:srgbClr val="002060"/>
                </a:solidFill>
                <a:latin typeface="Sitka Subheading" pitchFamily="2" charset="0"/>
                <a:cs typeface="Times New Roman" pitchFamily="18" charset="0"/>
              </a:rPr>
              <a:t>            Критическое мышление применяет логику, эмоциональность, воображение, ценностные установки.</a:t>
            </a:r>
          </a:p>
          <a:p>
            <a:pPr algn="ctr">
              <a:buNone/>
            </a:pPr>
            <a:endParaRPr lang="ru-RU" sz="2000" dirty="0">
              <a:solidFill>
                <a:srgbClr val="FF0000"/>
              </a:solidFill>
              <a:latin typeface="Times New Roman" pitchFamily="18" charset="0"/>
              <a:cs typeface="Times New Roman" pitchFamily="18" charset="0"/>
            </a:endParaRPr>
          </a:p>
        </p:txBody>
      </p:sp>
      <p:pic>
        <p:nvPicPr>
          <p:cNvPr id="6" name="Рисунок 5" descr="kriticheskoe-myshlenie03.jpg"/>
          <p:cNvPicPr>
            <a:picLocks noChangeAspect="1"/>
          </p:cNvPicPr>
          <p:nvPr/>
        </p:nvPicPr>
        <p:blipFill>
          <a:blip r:embed="rId4" cstate="print"/>
          <a:stretch>
            <a:fillRect/>
          </a:stretch>
        </p:blipFill>
        <p:spPr>
          <a:xfrm rot="20950838">
            <a:off x="691203" y="3752123"/>
            <a:ext cx="2900490" cy="2311479"/>
          </a:xfrm>
          <a:prstGeom prst="rect">
            <a:avLst/>
          </a:prstGeom>
          <a:ln>
            <a:noFill/>
          </a:ln>
          <a:effectLst>
            <a:softEdge rad="112500"/>
          </a:effectLst>
        </p:spPr>
      </p:pic>
      <p:pic>
        <p:nvPicPr>
          <p:cNvPr id="7" name="Рисунок 6" descr="kriticheskoe-myshlenie1.jpg"/>
          <p:cNvPicPr>
            <a:picLocks noChangeAspect="1"/>
          </p:cNvPicPr>
          <p:nvPr/>
        </p:nvPicPr>
        <p:blipFill>
          <a:blip r:embed="rId5" cstate="print"/>
          <a:stretch>
            <a:fillRect/>
          </a:stretch>
        </p:blipFill>
        <p:spPr>
          <a:xfrm>
            <a:off x="4357686" y="3286124"/>
            <a:ext cx="4038447"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1143000"/>
          </a:xfrm>
        </p:spPr>
        <p:txBody>
          <a:bodyPr>
            <a:normAutofit fontScale="90000"/>
          </a:bodyPr>
          <a:lstStyle/>
          <a:p>
            <a:pPr algn="ctr"/>
            <a:r>
              <a:rPr lang="ru-RU" sz="4400" b="1" i="1" dirty="0" smtClean="0">
                <a:solidFill>
                  <a:srgbClr val="002060"/>
                </a:solidFill>
                <a:latin typeface="Times New Roman" pitchFamily="18" charset="0"/>
                <a:cs typeface="Times New Roman" pitchFamily="18" charset="0"/>
              </a:rPr>
              <a:t>Стратегия решения проблем «ИДЕАЛ»</a:t>
            </a:r>
            <a:r>
              <a:rPr lang="ru-RU" dirty="0" smtClean="0"/>
              <a:t/>
            </a:r>
            <a:br>
              <a:rPr lang="ru-RU" dirty="0" smtClean="0"/>
            </a:br>
            <a:endParaRPr lang="ru-RU" dirty="0"/>
          </a:p>
        </p:txBody>
      </p:sp>
      <p:sp>
        <p:nvSpPr>
          <p:cNvPr id="3" name="Содержимое 2"/>
          <p:cNvSpPr>
            <a:spLocks noGrp="1"/>
          </p:cNvSpPr>
          <p:nvPr>
            <p:ph idx="1"/>
          </p:nvPr>
        </p:nvSpPr>
        <p:spPr>
          <a:xfrm>
            <a:off x="0" y="1214422"/>
            <a:ext cx="7072362" cy="4038608"/>
          </a:xfrm>
        </p:spPr>
        <p:txBody>
          <a:bodyPr/>
          <a:lstStyle/>
          <a:p>
            <a:pPr algn="just">
              <a:buNone/>
            </a:pPr>
            <a:r>
              <a:rPr lang="ru-RU" i="1" dirty="0" smtClean="0">
                <a:latin typeface="Times New Roman" pitchFamily="18" charset="0"/>
                <a:cs typeface="Times New Roman" pitchFamily="18" charset="0"/>
              </a:rPr>
              <a:t>         Развитие критического мышления подразумевает умения решать проблему, т.е. умение увидеть ее, проанализировать с разных точек зрения, выделить составляющие, рассмотреть проблему в целом, оценить различные варианты решения (как собственные, так и чужие) и выбрать оптимальный вариант.</a:t>
            </a:r>
          </a:p>
          <a:p>
            <a:endParaRPr lang="ru-RU" dirty="0"/>
          </a:p>
        </p:txBody>
      </p:sp>
      <p:pic>
        <p:nvPicPr>
          <p:cNvPr id="4" name="Рисунок 3" descr="167230135-800x565.jpg"/>
          <p:cNvPicPr>
            <a:picLocks noChangeAspect="1"/>
          </p:cNvPicPr>
          <p:nvPr/>
        </p:nvPicPr>
        <p:blipFill>
          <a:blip r:embed="rId2" cstate="print"/>
          <a:stretch>
            <a:fillRect/>
          </a:stretch>
        </p:blipFill>
        <p:spPr>
          <a:xfrm>
            <a:off x="4000496" y="4171103"/>
            <a:ext cx="5143504" cy="2686897"/>
          </a:xfrm>
          <a:prstGeom prst="rect">
            <a:avLst/>
          </a:prstGeom>
          <a:ln>
            <a:noFill/>
          </a:ln>
          <a:effectLst>
            <a:softEdge rad="112500"/>
          </a:effectLst>
        </p:spPr>
      </p:pic>
    </p:spTree>
  </p:cSld>
  <p:clrMapOvr>
    <a:masterClrMapping/>
  </p:clrMapOvr>
  <p:transition>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928670"/>
            <a:ext cx="8401080" cy="5538806"/>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None/>
            </a:pPr>
            <a:r>
              <a:rPr lang="ru-RU" sz="4400" b="1" i="1" dirty="0" smtClean="0">
                <a:ln w="0"/>
                <a:solidFill>
                  <a:srgbClr val="7030A0"/>
                </a:solidFill>
                <a:effectLst>
                  <a:reflection blurRad="12700" stA="50000" endPos="50000" dist="5000" dir="5400000" sy="-100000" rotWithShape="0"/>
                </a:effectLst>
                <a:latin typeface="Times New Roman" pitchFamily="18" charset="0"/>
                <a:cs typeface="Times New Roman" pitchFamily="18" charset="0"/>
              </a:rPr>
              <a:t>Дж. </a:t>
            </a:r>
            <a:r>
              <a:rPr lang="ru-RU" sz="4400" b="1" i="1" dirty="0" err="1" smtClean="0">
                <a:ln w="0"/>
                <a:solidFill>
                  <a:srgbClr val="7030A0"/>
                </a:solidFill>
                <a:effectLst>
                  <a:reflection blurRad="12700" stA="50000" endPos="50000" dist="5000" dir="5400000" sy="-100000" rotWithShape="0"/>
                </a:effectLst>
                <a:latin typeface="Times New Roman" pitchFamily="18" charset="0"/>
                <a:cs typeface="Times New Roman" pitchFamily="18" charset="0"/>
              </a:rPr>
              <a:t>Брэмсфорд</a:t>
            </a:r>
            <a:r>
              <a:rPr lang="ru-RU" sz="4400" b="1" i="1" dirty="0" smtClean="0">
                <a:ln w="0"/>
                <a:solidFill>
                  <a:srgbClr val="7030A0"/>
                </a:solidFill>
                <a:effectLst>
                  <a:reflection blurRad="12700" stA="50000" endPos="50000" dist="5000" dir="5400000" sy="-100000" rotWithShape="0"/>
                </a:effectLst>
                <a:latin typeface="Times New Roman" pitchFamily="18" charset="0"/>
                <a:cs typeface="Times New Roman" pitchFamily="18" charset="0"/>
              </a:rPr>
              <a:t> разработал стратегию решения проблем, которая может быть применима в работе с текстами и при анализе ситуаций. Эта стратегия называется</a:t>
            </a:r>
            <a:r>
              <a:rPr lang="en-US" sz="4400" b="1" i="1" dirty="0" smtClean="0">
                <a:ln w="0"/>
                <a:solidFill>
                  <a:srgbClr val="7030A0"/>
                </a:solidFill>
                <a:effectLst>
                  <a:reflection blurRad="12700" stA="50000" endPos="50000" dist="5000" dir="5400000" sy="-100000" rotWithShape="0"/>
                </a:effectLst>
                <a:latin typeface="Times New Roman" pitchFamily="18" charset="0"/>
                <a:cs typeface="Times New Roman" pitchFamily="18" charset="0"/>
              </a:rPr>
              <a:t>«</a:t>
            </a:r>
            <a:r>
              <a:rPr lang="ru-RU" sz="4400" b="1" i="1" dirty="0" smtClean="0">
                <a:ln w="0"/>
                <a:solidFill>
                  <a:srgbClr val="7030A0"/>
                </a:solidFill>
                <a:effectLst>
                  <a:reflection blurRad="12700" stA="50000" endPos="50000" dist="5000" dir="5400000" sy="-100000" rotWithShape="0"/>
                </a:effectLst>
                <a:latin typeface="Times New Roman" pitchFamily="18" charset="0"/>
                <a:cs typeface="Times New Roman" pitchFamily="18" charset="0"/>
              </a:rPr>
              <a:t>идеал</a:t>
            </a:r>
            <a:r>
              <a:rPr lang="en-US" sz="4400" b="1" i="1" dirty="0" smtClean="0">
                <a:ln w="0"/>
                <a:solidFill>
                  <a:srgbClr val="7030A0"/>
                </a:solidFill>
                <a:effectLst>
                  <a:reflection blurRad="12700" stA="50000" endPos="50000" dist="5000" dir="5400000" sy="-100000" rotWithShape="0"/>
                </a:effectLst>
                <a:latin typeface="Times New Roman" pitchFamily="18" charset="0"/>
                <a:cs typeface="Times New Roman" pitchFamily="18" charset="0"/>
              </a:rPr>
              <a:t>».</a:t>
            </a:r>
            <a:endParaRPr lang="ru-RU" sz="4400" b="1" i="1" dirty="0" smtClean="0">
              <a:ln w="0"/>
              <a:solidFill>
                <a:srgbClr val="7030A0"/>
              </a:solidFill>
              <a:effectLst>
                <a:reflection blurRad="12700" stA="50000" endPos="50000" dist="5000" dir="5400000" sy="-100000" rotWithShape="0"/>
              </a:effectLst>
              <a:latin typeface="Times New Roman" pitchFamily="18" charset="0"/>
              <a:cs typeface="Times New Roman" pitchFamily="18" charset="0"/>
            </a:endParaRPr>
          </a:p>
          <a:p>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785794"/>
            <a:ext cx="8572560" cy="6072206"/>
          </a:xfrm>
        </p:spPr>
        <p:txBody>
          <a:bodyPr>
            <a:noAutofit/>
          </a:bodyPr>
          <a:lstStyle/>
          <a:p>
            <a:pPr algn="ctr">
              <a:buNone/>
            </a:pPr>
            <a:r>
              <a:rPr lang="en-US" sz="1800" i="1" dirty="0" smtClean="0">
                <a:solidFill>
                  <a:srgbClr val="FF0000"/>
                </a:solidFill>
                <a:latin typeface="Times New Roman" pitchFamily="18" charset="0"/>
                <a:cs typeface="Times New Roman" pitchFamily="18" charset="0"/>
              </a:rPr>
              <a:t>I</a:t>
            </a:r>
            <a:r>
              <a:rPr lang="en-US" sz="1800" i="1" dirty="0" smtClean="0">
                <a:solidFill>
                  <a:srgbClr val="FF0000"/>
                </a:solidFill>
                <a:latin typeface="Times New Roman" pitchFamily="18" charset="0"/>
                <a:cs typeface="Times New Roman" pitchFamily="18" charset="0"/>
              </a:rPr>
              <a:t>   Identify a problem   </a:t>
            </a:r>
            <a:endParaRPr lang="ru-RU" sz="1800" i="1" dirty="0" smtClean="0">
              <a:solidFill>
                <a:srgbClr val="FF0000"/>
              </a:solidFill>
              <a:latin typeface="Times New Roman" pitchFamily="18" charset="0"/>
              <a:cs typeface="Times New Roman" pitchFamily="18" charset="0"/>
            </a:endParaRPr>
          </a:p>
          <a:p>
            <a:pPr algn="ctr">
              <a:buNone/>
            </a:pPr>
            <a:r>
              <a:rPr lang="en-US" sz="1800" i="1" dirty="0" smtClean="0">
                <a:solidFill>
                  <a:srgbClr val="FF0000"/>
                </a:solidFill>
                <a:latin typeface="Times New Roman" pitchFamily="18" charset="0"/>
                <a:cs typeface="Times New Roman" pitchFamily="18" charset="0"/>
              </a:rPr>
              <a:t>D   Debate a problem    </a:t>
            </a:r>
            <a:endParaRPr lang="ru-RU" sz="1800" i="1" dirty="0" smtClean="0">
              <a:solidFill>
                <a:srgbClr val="FF0000"/>
              </a:solidFill>
              <a:latin typeface="Times New Roman" pitchFamily="18" charset="0"/>
              <a:cs typeface="Times New Roman" pitchFamily="18" charset="0"/>
            </a:endParaRPr>
          </a:p>
          <a:p>
            <a:pPr algn="ctr">
              <a:buNone/>
            </a:pPr>
            <a:r>
              <a:rPr lang="en-US" sz="1800" i="1" dirty="0" smtClean="0">
                <a:solidFill>
                  <a:srgbClr val="FF0000"/>
                </a:solidFill>
                <a:latin typeface="Times New Roman" pitchFamily="18" charset="0"/>
                <a:cs typeface="Times New Roman" pitchFamily="18" charset="0"/>
              </a:rPr>
              <a:t>E  Essential solutions     </a:t>
            </a:r>
            <a:endParaRPr lang="ru-RU" sz="1800" i="1" dirty="0" smtClean="0">
              <a:solidFill>
                <a:srgbClr val="FF0000"/>
              </a:solidFill>
              <a:latin typeface="Times New Roman" pitchFamily="18" charset="0"/>
              <a:cs typeface="Times New Roman" pitchFamily="18" charset="0"/>
            </a:endParaRPr>
          </a:p>
          <a:p>
            <a:pPr algn="ctr">
              <a:buNone/>
            </a:pPr>
            <a:r>
              <a:rPr lang="en-US" sz="1800" i="1" dirty="0" smtClean="0">
                <a:solidFill>
                  <a:srgbClr val="FF0000"/>
                </a:solidFill>
                <a:latin typeface="Times New Roman" pitchFamily="18" charset="0"/>
                <a:cs typeface="Times New Roman" pitchFamily="18" charset="0"/>
              </a:rPr>
              <a:t>A   Activity                    </a:t>
            </a:r>
            <a:endParaRPr lang="ru-RU" sz="1800" i="1" dirty="0" smtClean="0">
              <a:solidFill>
                <a:srgbClr val="FF0000"/>
              </a:solidFill>
              <a:latin typeface="Times New Roman" pitchFamily="18" charset="0"/>
              <a:cs typeface="Times New Roman" pitchFamily="18" charset="0"/>
            </a:endParaRPr>
          </a:p>
          <a:p>
            <a:pPr algn="ctr">
              <a:buNone/>
            </a:pPr>
            <a:r>
              <a:rPr lang="en-US" sz="1800" i="1" dirty="0" smtClean="0">
                <a:solidFill>
                  <a:srgbClr val="FF0000"/>
                </a:solidFill>
                <a:latin typeface="Times New Roman" pitchFamily="18" charset="0"/>
                <a:cs typeface="Times New Roman" pitchFamily="18" charset="0"/>
              </a:rPr>
              <a:t>L   Logical conclusions</a:t>
            </a:r>
            <a:r>
              <a:rPr lang="en-US" sz="1800" i="1" dirty="0" smtClean="0">
                <a:latin typeface="Times New Roman" pitchFamily="18" charset="0"/>
                <a:cs typeface="Times New Roman" pitchFamily="18" charset="0"/>
              </a:rPr>
              <a:t>  </a:t>
            </a:r>
            <a:endParaRPr lang="ru-RU" sz="1800" i="1" dirty="0" smtClean="0">
              <a:latin typeface="Times New Roman" pitchFamily="18" charset="0"/>
              <a:cs typeface="Times New Roman" pitchFamily="18" charset="0"/>
            </a:endParaRPr>
          </a:p>
          <a:p>
            <a:pPr algn="just">
              <a:buNone/>
            </a:pPr>
            <a:r>
              <a:rPr lang="ru-RU" sz="1800" dirty="0" smtClean="0">
                <a:latin typeface="Times New Roman" pitchFamily="18" charset="0"/>
                <a:cs typeface="Times New Roman" pitchFamily="18" charset="0"/>
              </a:rPr>
              <a:t>         И </a:t>
            </a:r>
            <a:r>
              <a:rPr lang="ru-RU" sz="1800" dirty="0" smtClean="0">
                <a:latin typeface="Times New Roman" pitchFamily="18" charset="0"/>
                <a:cs typeface="Times New Roman" pitchFamily="18" charset="0"/>
              </a:rPr>
              <a:t>– Идентифицируйте проблему. Проблема определяется в самом общем виде.</a:t>
            </a:r>
          </a:p>
          <a:p>
            <a:pPr algn="just">
              <a:buNone/>
            </a:pPr>
            <a:r>
              <a:rPr lang="ru-RU" sz="1800" dirty="0" smtClean="0">
                <a:latin typeface="Times New Roman" pitchFamily="18" charset="0"/>
                <a:cs typeface="Times New Roman" pitchFamily="18" charset="0"/>
              </a:rPr>
              <a:t>         Д </a:t>
            </a:r>
            <a:r>
              <a:rPr lang="ru-RU" sz="1800" dirty="0" smtClean="0">
                <a:latin typeface="Times New Roman" pitchFamily="18" charset="0"/>
                <a:cs typeface="Times New Roman" pitchFamily="18" charset="0"/>
              </a:rPr>
              <a:t>– Доберитесь до ее сути. Школьники формулируют проблему в виде вопроса. Он должен быть предельно точным, конкретным, начинаться со слова «как» (</a:t>
            </a:r>
            <a:r>
              <a:rPr lang="ru-RU" sz="1800" dirty="0" err="1" smtClean="0">
                <a:latin typeface="Times New Roman" pitchFamily="18" charset="0"/>
                <a:cs typeface="Times New Roman" pitchFamily="18" charset="0"/>
              </a:rPr>
              <a:t>How</a:t>
            </a:r>
            <a:r>
              <a:rPr lang="ru-RU" sz="1800" dirty="0" smtClean="0">
                <a:latin typeface="Times New Roman" pitchFamily="18" charset="0"/>
                <a:cs typeface="Times New Roman" pitchFamily="18" charset="0"/>
              </a:rPr>
              <a:t>), и в нем должны отсутствовать </a:t>
            </a:r>
            <a:r>
              <a:rPr lang="ru-RU" sz="1800" dirty="0" err="1" smtClean="0">
                <a:latin typeface="Times New Roman" pitchFamily="18" charset="0"/>
                <a:cs typeface="Times New Roman" pitchFamily="18" charset="0"/>
              </a:rPr>
              <a:t>отрициния</a:t>
            </a:r>
            <a:r>
              <a:rPr lang="ru-RU" sz="1800" dirty="0" smtClean="0">
                <a:latin typeface="Times New Roman" pitchFamily="18" charset="0"/>
                <a:cs typeface="Times New Roman" pitchFamily="18" charset="0"/>
              </a:rPr>
              <a:t> (частица «не»).</a:t>
            </a:r>
          </a:p>
          <a:p>
            <a:pPr algn="just">
              <a:buNone/>
            </a:pPr>
            <a:r>
              <a:rPr lang="ru-RU" sz="1800" dirty="0" smtClean="0">
                <a:latin typeface="Times New Roman" pitchFamily="18" charset="0"/>
                <a:cs typeface="Times New Roman" pitchFamily="18" charset="0"/>
              </a:rPr>
              <a:t>         Е </a:t>
            </a:r>
            <a:r>
              <a:rPr lang="ru-RU" sz="1800" dirty="0" smtClean="0">
                <a:latin typeface="Times New Roman" pitchFamily="18" charset="0"/>
                <a:cs typeface="Times New Roman" pitchFamily="18" charset="0"/>
              </a:rPr>
              <a:t>– Есть варианты решения. Генерирование как можно большего числа вариантов    решения проблемы осуществляется посредством мозговой атаки. Любая критика здесь запрещена. Важно количество: чем больше решений, тем лучше (для графической     организации идей можно использовать кластер).</a:t>
            </a:r>
          </a:p>
          <a:p>
            <a:pPr algn="just">
              <a:buNone/>
            </a:pPr>
            <a:r>
              <a:rPr lang="ru-RU" sz="1800" dirty="0" smtClean="0">
                <a:latin typeface="Times New Roman" pitchFamily="18" charset="0"/>
                <a:cs typeface="Times New Roman" pitchFamily="18" charset="0"/>
              </a:rPr>
              <a:t>         А </a:t>
            </a:r>
            <a:r>
              <a:rPr lang="ru-RU" sz="1800" dirty="0" smtClean="0">
                <a:latin typeface="Times New Roman" pitchFamily="18" charset="0"/>
                <a:cs typeface="Times New Roman" pitchFamily="18" charset="0"/>
              </a:rPr>
              <a:t>– А теперь за работу! Выбор оптимального варианта (вариантов).</a:t>
            </a:r>
          </a:p>
          <a:p>
            <a:pPr algn="just">
              <a:buNone/>
            </a:pPr>
            <a:r>
              <a:rPr lang="ru-RU" sz="1800" dirty="0" smtClean="0">
                <a:latin typeface="Times New Roman" pitchFamily="18" charset="0"/>
                <a:cs typeface="Times New Roman" pitchFamily="18" charset="0"/>
              </a:rPr>
              <a:t>         Теперь </a:t>
            </a:r>
            <a:r>
              <a:rPr lang="ru-RU" sz="1800" dirty="0" smtClean="0">
                <a:latin typeface="Times New Roman" pitchFamily="18" charset="0"/>
                <a:cs typeface="Times New Roman" pitchFamily="18" charset="0"/>
              </a:rPr>
              <a:t>ученики взвесив все «за» и «против», выбирают лучший вариант(</a:t>
            </a:r>
            <a:r>
              <a:rPr lang="ru-RU" sz="1800" dirty="0" err="1" smtClean="0">
                <a:latin typeface="Times New Roman" pitchFamily="18" charset="0"/>
                <a:cs typeface="Times New Roman" pitchFamily="18" charset="0"/>
              </a:rPr>
              <a:t>ы</a:t>
            </a:r>
            <a:r>
              <a:rPr lang="ru-RU" sz="1800" dirty="0" smtClean="0">
                <a:latin typeface="Times New Roman" pitchFamily="18" charset="0"/>
                <a:cs typeface="Times New Roman" pitchFamily="18" charset="0"/>
              </a:rPr>
              <a:t>) решения проблемы.</a:t>
            </a:r>
          </a:p>
          <a:p>
            <a:pPr algn="just">
              <a:buNone/>
            </a:pPr>
            <a:r>
              <a:rPr lang="ru-RU" sz="1800" dirty="0" smtClean="0">
                <a:latin typeface="Times New Roman" pitchFamily="18" charset="0"/>
                <a:cs typeface="Times New Roman" pitchFamily="18" charset="0"/>
              </a:rPr>
              <a:t>           Л </a:t>
            </a:r>
            <a:r>
              <a:rPr lang="ru-RU" sz="1800" dirty="0" smtClean="0">
                <a:latin typeface="Times New Roman" pitchFamily="18" charset="0"/>
                <a:cs typeface="Times New Roman" pitchFamily="18" charset="0"/>
              </a:rPr>
              <a:t>– Логические выводы. Анализ действий, предпринятых для решения проблемы, логические выводы. На последнем этапе учащиеся анализируют проделанную ими работу.</a:t>
            </a:r>
          </a:p>
          <a:p>
            <a:pPr>
              <a:buNone/>
            </a:pPr>
            <a:endParaRPr lang="ru-RU" sz="1600" dirty="0">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normAutofit fontScale="90000"/>
          </a:bodyPr>
          <a:lstStyle/>
          <a:p>
            <a:pPr algn="ctr"/>
            <a:r>
              <a:rPr lang="ru-RU"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Лист для решения проблем</a:t>
            </a:r>
            <a:br>
              <a:rPr lang="ru-RU"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Содержимое 2"/>
          <p:cNvSpPr>
            <a:spLocks noGrp="1"/>
          </p:cNvSpPr>
          <p:nvPr>
            <p:ph idx="1"/>
          </p:nvPr>
        </p:nvSpPr>
        <p:spPr>
          <a:xfrm>
            <a:off x="214282" y="1142984"/>
            <a:ext cx="8358246" cy="3603302"/>
          </a:xfrm>
        </p:spPr>
        <p:txBody>
          <a:bodyPr>
            <a:noAutofit/>
          </a:bodyPr>
          <a:lstStyle/>
          <a:p>
            <a:pPr algn="ctr">
              <a:lnSpc>
                <a:spcPct val="170000"/>
              </a:lnSpc>
              <a:buNone/>
            </a:pPr>
            <a:r>
              <a:rPr lang="ru-RU" sz="1800" b="1" dirty="0" smtClean="0">
                <a:solidFill>
                  <a:schemeClr val="accent1">
                    <a:lumMod val="50000"/>
                  </a:schemeClr>
                </a:solidFill>
                <a:latin typeface="Times New Roman" pitchFamily="18" charset="0"/>
                <a:cs typeface="Times New Roman" pitchFamily="18" charset="0"/>
              </a:rPr>
              <a:t>Лист для решения проблем</a:t>
            </a:r>
          </a:p>
          <a:p>
            <a:pPr algn="ctr">
              <a:lnSpc>
                <a:spcPct val="170000"/>
              </a:lnSpc>
              <a:buNone/>
            </a:pPr>
            <a:r>
              <a:rPr lang="en-US" sz="1800" b="1" dirty="0" smtClean="0">
                <a:solidFill>
                  <a:schemeClr val="accent1">
                    <a:lumMod val="50000"/>
                  </a:schemeClr>
                </a:solidFill>
                <a:latin typeface="Times New Roman" pitchFamily="18" charset="0"/>
                <a:cs typeface="Times New Roman" pitchFamily="18" charset="0"/>
              </a:rPr>
              <a:t>1. What is the main problem? </a:t>
            </a:r>
            <a:r>
              <a:rPr lang="ru-RU" sz="1800" b="1" dirty="0" smtClean="0">
                <a:solidFill>
                  <a:schemeClr val="accent1">
                    <a:lumMod val="50000"/>
                  </a:schemeClr>
                </a:solidFill>
                <a:latin typeface="Times New Roman" pitchFamily="18" charset="0"/>
                <a:cs typeface="Times New Roman" pitchFamily="18" charset="0"/>
              </a:rPr>
              <a:t>Какую главную проблему должны решить герои? </a:t>
            </a:r>
          </a:p>
          <a:p>
            <a:pPr algn="ctr">
              <a:lnSpc>
                <a:spcPct val="170000"/>
              </a:lnSpc>
              <a:buNone/>
            </a:pPr>
            <a:r>
              <a:rPr lang="en-US" sz="1800" b="1" dirty="0" smtClean="0">
                <a:solidFill>
                  <a:schemeClr val="accent1">
                    <a:lumMod val="50000"/>
                  </a:schemeClr>
                </a:solidFill>
                <a:latin typeface="Times New Roman" pitchFamily="18" charset="0"/>
                <a:cs typeface="Times New Roman" pitchFamily="18" charset="0"/>
              </a:rPr>
              <a:t>2. What important information have you found? </a:t>
            </a:r>
            <a:r>
              <a:rPr lang="ru-RU" sz="1800" b="1" dirty="0" smtClean="0">
                <a:solidFill>
                  <a:schemeClr val="accent1">
                    <a:lumMod val="50000"/>
                  </a:schemeClr>
                </a:solidFill>
                <a:latin typeface="Times New Roman" pitchFamily="18" charset="0"/>
                <a:cs typeface="Times New Roman" pitchFamily="18" charset="0"/>
              </a:rPr>
              <a:t>Какой важной информацией снабдил нас автор? </a:t>
            </a:r>
          </a:p>
          <a:p>
            <a:pPr algn="ctr">
              <a:lnSpc>
                <a:spcPct val="170000"/>
              </a:lnSpc>
              <a:buNone/>
            </a:pPr>
            <a:r>
              <a:rPr lang="en-US" sz="1800" b="1" dirty="0" smtClean="0">
                <a:solidFill>
                  <a:schemeClr val="accent1">
                    <a:lumMod val="50000"/>
                  </a:schemeClr>
                </a:solidFill>
                <a:latin typeface="Times New Roman" pitchFamily="18" charset="0"/>
                <a:cs typeface="Times New Roman" pitchFamily="18" charset="0"/>
              </a:rPr>
              <a:t>3. What do you know else about this problem? </a:t>
            </a:r>
            <a:r>
              <a:rPr lang="ru-RU" sz="1800" b="1" dirty="0" smtClean="0">
                <a:solidFill>
                  <a:schemeClr val="accent1">
                    <a:lumMod val="50000"/>
                  </a:schemeClr>
                </a:solidFill>
                <a:latin typeface="Times New Roman" pitchFamily="18" charset="0"/>
                <a:cs typeface="Times New Roman" pitchFamily="18" charset="0"/>
              </a:rPr>
              <a:t>Что еще вы знаете, что помогло бы решить проблему? Что еще нужно знать героям?</a:t>
            </a:r>
          </a:p>
          <a:p>
            <a:pPr algn="ctr">
              <a:lnSpc>
                <a:spcPct val="170000"/>
              </a:lnSpc>
              <a:buNone/>
            </a:pPr>
            <a:r>
              <a:rPr lang="ru-RU" sz="1800" b="1" dirty="0" smtClean="0">
                <a:solidFill>
                  <a:schemeClr val="accent1">
                    <a:lumMod val="50000"/>
                  </a:schemeClr>
                </a:solidFill>
                <a:latin typeface="Times New Roman" pitchFamily="18" charset="0"/>
                <a:cs typeface="Times New Roman" pitchFamily="18" charset="0"/>
              </a:rPr>
              <a:t>4. </a:t>
            </a:r>
            <a:r>
              <a:rPr lang="ru-RU" sz="1800" b="1" dirty="0" err="1" smtClean="0">
                <a:solidFill>
                  <a:schemeClr val="accent1">
                    <a:lumMod val="50000"/>
                  </a:schemeClr>
                </a:solidFill>
                <a:latin typeface="Times New Roman" pitchFamily="18" charset="0"/>
                <a:cs typeface="Times New Roman" pitchFamily="18" charset="0"/>
              </a:rPr>
              <a:t>Find</a:t>
            </a:r>
            <a:r>
              <a:rPr lang="ru-RU" sz="1800" b="1" dirty="0" smtClean="0">
                <a:solidFill>
                  <a:schemeClr val="accent1">
                    <a:lumMod val="50000"/>
                  </a:schemeClr>
                </a:solidFill>
                <a:latin typeface="Times New Roman" pitchFamily="18" charset="0"/>
                <a:cs typeface="Times New Roman" pitchFamily="18" charset="0"/>
              </a:rPr>
              <a:t> 3 </a:t>
            </a:r>
            <a:r>
              <a:rPr lang="ru-RU" sz="1800" b="1" dirty="0" err="1" smtClean="0">
                <a:solidFill>
                  <a:schemeClr val="accent1">
                    <a:lumMod val="50000"/>
                  </a:schemeClr>
                </a:solidFill>
                <a:latin typeface="Times New Roman" pitchFamily="18" charset="0"/>
                <a:cs typeface="Times New Roman" pitchFamily="18" charset="0"/>
              </a:rPr>
              <a:t>main</a:t>
            </a:r>
            <a:r>
              <a:rPr lang="ru-RU" sz="1800" b="1" dirty="0" smtClean="0">
                <a:solidFill>
                  <a:schemeClr val="accent1">
                    <a:lumMod val="50000"/>
                  </a:schemeClr>
                </a:solidFill>
                <a:latin typeface="Times New Roman" pitchFamily="18" charset="0"/>
                <a:cs typeface="Times New Roman" pitchFamily="18" charset="0"/>
              </a:rPr>
              <a:t> </a:t>
            </a:r>
            <a:r>
              <a:rPr lang="ru-RU" sz="1800" b="1" dirty="0" err="1" smtClean="0">
                <a:solidFill>
                  <a:schemeClr val="accent1">
                    <a:lumMod val="50000"/>
                  </a:schemeClr>
                </a:solidFill>
                <a:latin typeface="Times New Roman" pitchFamily="18" charset="0"/>
                <a:cs typeface="Times New Roman" pitchFamily="18" charset="0"/>
              </a:rPr>
              <a:t>solution</a:t>
            </a:r>
            <a:r>
              <a:rPr lang="ru-RU" sz="1800" b="1" dirty="0" smtClean="0">
                <a:solidFill>
                  <a:schemeClr val="accent1">
                    <a:lumMod val="50000"/>
                  </a:schemeClr>
                </a:solidFill>
                <a:latin typeface="Times New Roman" pitchFamily="18" charset="0"/>
                <a:cs typeface="Times New Roman" pitchFamily="18" charset="0"/>
              </a:rPr>
              <a:t> </a:t>
            </a:r>
            <a:r>
              <a:rPr lang="ru-RU" sz="1800" b="1" dirty="0" err="1" smtClean="0">
                <a:solidFill>
                  <a:schemeClr val="accent1">
                    <a:lumMod val="50000"/>
                  </a:schemeClr>
                </a:solidFill>
                <a:latin typeface="Times New Roman" pitchFamily="18" charset="0"/>
                <a:cs typeface="Times New Roman" pitchFamily="18" charset="0"/>
              </a:rPr>
              <a:t>of</a:t>
            </a:r>
            <a:r>
              <a:rPr lang="ru-RU" sz="1800" b="1" dirty="0" smtClean="0">
                <a:solidFill>
                  <a:schemeClr val="accent1">
                    <a:lumMod val="50000"/>
                  </a:schemeClr>
                </a:solidFill>
                <a:latin typeface="Times New Roman" pitchFamily="18" charset="0"/>
                <a:cs typeface="Times New Roman" pitchFamily="18" charset="0"/>
              </a:rPr>
              <a:t> </a:t>
            </a:r>
            <a:r>
              <a:rPr lang="ru-RU" sz="1800" b="1" dirty="0" err="1" smtClean="0">
                <a:solidFill>
                  <a:schemeClr val="accent1">
                    <a:lumMod val="50000"/>
                  </a:schemeClr>
                </a:solidFill>
                <a:latin typeface="Times New Roman" pitchFamily="18" charset="0"/>
                <a:cs typeface="Times New Roman" pitchFamily="18" charset="0"/>
              </a:rPr>
              <a:t>the</a:t>
            </a:r>
            <a:r>
              <a:rPr lang="ru-RU" sz="1800" b="1" dirty="0" smtClean="0">
                <a:solidFill>
                  <a:schemeClr val="accent1">
                    <a:lumMod val="50000"/>
                  </a:schemeClr>
                </a:solidFill>
                <a:latin typeface="Times New Roman" pitchFamily="18" charset="0"/>
                <a:cs typeface="Times New Roman" pitchFamily="18" charset="0"/>
              </a:rPr>
              <a:t> </a:t>
            </a:r>
            <a:r>
              <a:rPr lang="ru-RU" sz="1800" b="1" dirty="0" err="1" smtClean="0">
                <a:solidFill>
                  <a:schemeClr val="accent1">
                    <a:lumMod val="50000"/>
                  </a:schemeClr>
                </a:solidFill>
                <a:latin typeface="Times New Roman" pitchFamily="18" charset="0"/>
                <a:cs typeface="Times New Roman" pitchFamily="18" charset="0"/>
              </a:rPr>
              <a:t>problem</a:t>
            </a:r>
            <a:r>
              <a:rPr lang="ru-RU" sz="1800" b="1" dirty="0" smtClean="0">
                <a:solidFill>
                  <a:schemeClr val="accent1">
                    <a:lumMod val="50000"/>
                  </a:schemeClr>
                </a:solidFill>
                <a:latin typeface="Times New Roman" pitchFamily="18" charset="0"/>
                <a:cs typeface="Times New Roman" pitchFamily="18" charset="0"/>
              </a:rPr>
              <a:t>? Каковы три главных способа решения проблемы?</a:t>
            </a:r>
          </a:p>
          <a:p>
            <a:pPr algn="ctr">
              <a:lnSpc>
                <a:spcPct val="170000"/>
              </a:lnSpc>
              <a:buNone/>
            </a:pPr>
            <a:r>
              <a:rPr lang="en-US" sz="1800" b="1" dirty="0" smtClean="0">
                <a:solidFill>
                  <a:schemeClr val="accent1">
                    <a:lumMod val="50000"/>
                  </a:schemeClr>
                </a:solidFill>
                <a:latin typeface="Times New Roman" pitchFamily="18" charset="0"/>
                <a:cs typeface="Times New Roman" pitchFamily="18" charset="0"/>
              </a:rPr>
              <a:t>5. What is the most suitable solution? </a:t>
            </a:r>
            <a:r>
              <a:rPr lang="ru-RU" sz="1800" b="1" dirty="0" err="1" smtClean="0">
                <a:solidFill>
                  <a:schemeClr val="accent1">
                    <a:lumMod val="50000"/>
                  </a:schemeClr>
                </a:solidFill>
                <a:latin typeface="Times New Roman" pitchFamily="18" charset="0"/>
                <a:cs typeface="Times New Roman" pitchFamily="18" charset="0"/>
              </a:rPr>
              <a:t>Why</a:t>
            </a:r>
            <a:r>
              <a:rPr lang="ru-RU" sz="1800" b="1" dirty="0" smtClean="0">
                <a:solidFill>
                  <a:schemeClr val="accent1">
                    <a:lumMod val="50000"/>
                  </a:schemeClr>
                </a:solidFill>
                <a:latin typeface="Times New Roman" pitchFamily="18" charset="0"/>
                <a:cs typeface="Times New Roman" pitchFamily="18" charset="0"/>
              </a:rPr>
              <a:t>? Какой из выбранных вами способов наилучший и почему?</a:t>
            </a:r>
            <a:endParaRPr lang="ru-RU" sz="1800" b="1" dirty="0">
              <a:solidFill>
                <a:schemeClr val="accent1">
                  <a:lumMod val="50000"/>
                </a:schemeClr>
              </a:solidFill>
              <a:latin typeface="Times New Roman" pitchFamily="18" charset="0"/>
              <a:cs typeface="Times New Roman" pitchFamily="18" charset="0"/>
            </a:endParaRPr>
          </a:p>
        </p:txBody>
      </p:sp>
    </p:spTree>
  </p:cSld>
  <p:clrMapOvr>
    <a:masterClrMapping/>
  </p:clrMapOvr>
  <p:transition>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1143000"/>
          </a:xfrm>
        </p:spPr>
        <p:txBody>
          <a:bodyPr/>
          <a:lstStyle/>
          <a:p>
            <a:pPr algn="ctr"/>
            <a:r>
              <a:rPr lang="ru-RU"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Фишбоун</a:t>
            </a: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(Д. </a:t>
            </a:r>
            <a:r>
              <a:rPr lang="ru-RU"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Баланка</a:t>
            </a: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endParaRPr lang="ru-RU"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0" y="1214422"/>
            <a:ext cx="8929718" cy="4967302"/>
          </a:xfrm>
        </p:spPr>
        <p:txBody>
          <a:bodyPr>
            <a:normAutofit fontScale="85000" lnSpcReduction="20000"/>
          </a:bodyPr>
          <a:lstStyle/>
          <a:p>
            <a:pPr algn="just">
              <a:lnSpc>
                <a:spcPct val="150000"/>
              </a:lnSpc>
              <a:buNone/>
            </a:pPr>
            <a:r>
              <a:rPr lang="ru-RU" b="1" i="1" dirty="0" smtClean="0">
                <a:solidFill>
                  <a:schemeClr val="tx2"/>
                </a:solidFill>
                <a:latin typeface="Times New Roman" pitchFamily="18" charset="0"/>
                <a:cs typeface="Times New Roman" pitchFamily="18" charset="0"/>
              </a:rPr>
              <a:t>               В «голове» этого скелета обозначена проблема, которая рассматривается в тексте. На самом скелете есть верхние и нижние косточки. На верхних ученики отмечают причины возникновения изучаемой проблемы (эти записи они могут сделать и на стадии вызова, до чтения текста, в результате актуализации своих знаний и опыта). Напротив верхних косточек располагаются нижние, на которых ученики по ходу чтения выписывают факты, отражающие суть, факты. Возможно добавление верхних и нижних косточек, расширение представленных сведений. При этом технология работы может варьироваться.</a:t>
            </a:r>
          </a:p>
          <a:p>
            <a:endParaRPr lang="ru-RU" dirty="0"/>
          </a:p>
        </p:txBody>
      </p:sp>
    </p:spTree>
  </p:cSld>
  <p:clrMapOvr>
    <a:masterClrMapping/>
  </p:clrMapOvr>
  <p:transition>
    <p:comb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357166"/>
            <a:ext cx="4000528" cy="989856"/>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Зигзаг </a:t>
            </a:r>
            <a:endParaRPr lang="ru-RU"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Содержимое 2"/>
          <p:cNvSpPr>
            <a:spLocks noGrp="1"/>
          </p:cNvSpPr>
          <p:nvPr>
            <p:ph idx="1"/>
          </p:nvPr>
        </p:nvSpPr>
        <p:spPr>
          <a:xfrm>
            <a:off x="0" y="1285860"/>
            <a:ext cx="8929718" cy="4389120"/>
          </a:xfrm>
        </p:spPr>
        <p:txBody>
          <a:bodyPr/>
          <a:lstStyle/>
          <a:p>
            <a:pPr algn="just">
              <a:buNone/>
            </a:pPr>
            <a:r>
              <a:rPr lang="ru-RU" i="1" dirty="0" smtClean="0">
                <a:solidFill>
                  <a:schemeClr val="accent1">
                    <a:lumMod val="75000"/>
                  </a:schemeClr>
                </a:solidFill>
                <a:latin typeface="Times New Roman" pitchFamily="18" charset="0"/>
                <a:cs typeface="Times New Roman" pitchFamily="18" charset="0"/>
              </a:rPr>
              <a:t>          Целью данного приема является изучение и систематизация большого по объему материала. Для этого предстоит сначала разбить текст на смысловые отрывки для </a:t>
            </a:r>
            <a:r>
              <a:rPr lang="ru-RU" i="1" dirty="0" err="1" smtClean="0">
                <a:solidFill>
                  <a:schemeClr val="accent1">
                    <a:lumMod val="75000"/>
                  </a:schemeClr>
                </a:solidFill>
                <a:latin typeface="Times New Roman" pitchFamily="18" charset="0"/>
                <a:cs typeface="Times New Roman" pitchFamily="18" charset="0"/>
              </a:rPr>
              <a:t>взаимообучения</a:t>
            </a:r>
            <a:r>
              <a:rPr lang="ru-RU" i="1" dirty="0" smtClean="0">
                <a:solidFill>
                  <a:schemeClr val="accent1">
                    <a:lumMod val="75000"/>
                  </a:schemeClr>
                </a:solidFill>
                <a:latin typeface="Times New Roman" pitchFamily="18" charset="0"/>
                <a:cs typeface="Times New Roman" pitchFamily="18" charset="0"/>
              </a:rPr>
              <a:t>. Количество отрывков должно совпадать с количеством членов групп. Например, если текст разбит на 5 смысловых отрывков, то в группах (назовем их условно рабочими) - 5 человек.</a:t>
            </a:r>
          </a:p>
          <a:p>
            <a:pPr algn="just">
              <a:buNone/>
            </a:pPr>
            <a:endParaRPr lang="ru-RU" dirty="0">
              <a:latin typeface="Times New Roman" pitchFamily="18" charset="0"/>
              <a:cs typeface="Times New Roman" pitchFamily="18" charset="0"/>
            </a:endParaRPr>
          </a:p>
        </p:txBody>
      </p:sp>
      <p:pic>
        <p:nvPicPr>
          <p:cNvPr id="4" name="Рисунок 3" descr="65-4.jpg"/>
          <p:cNvPicPr>
            <a:picLocks noChangeAspect="1"/>
          </p:cNvPicPr>
          <p:nvPr/>
        </p:nvPicPr>
        <p:blipFill>
          <a:blip r:embed="rId2" cstate="print"/>
          <a:srcRect t="35185"/>
          <a:stretch>
            <a:fillRect/>
          </a:stretch>
        </p:blipFill>
        <p:spPr>
          <a:xfrm>
            <a:off x="0" y="4357694"/>
            <a:ext cx="9144000" cy="2500306"/>
          </a:xfrm>
          <a:prstGeom prst="rect">
            <a:avLst/>
          </a:prstGeom>
        </p:spPr>
      </p:pic>
    </p:spTree>
  </p:cSld>
  <p:clrMapOvr>
    <a:masterClrMapping/>
  </p:clrMapOvr>
  <p:transition>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785770"/>
            <a:ext cx="8329642" cy="607223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lnSpc>
                <a:spcPct val="170000"/>
              </a:lnSpc>
              <a:buNone/>
            </a:pPr>
            <a:r>
              <a:rPr lang="ru-RU"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800" b="1" dirty="0" smtClean="0">
                <a:ln w="10541" cmpd="sng">
                  <a:solidFill>
                    <a:schemeClr val="accent1">
                      <a:shade val="88000"/>
                      <a:satMod val="110000"/>
                    </a:schemeClr>
                  </a:solidFill>
                  <a:prstDash val="solid"/>
                </a:ln>
                <a:solidFill>
                  <a:srgbClr val="008000"/>
                </a:solidFill>
                <a:latin typeface="Times New Roman" pitchFamily="18" charset="0"/>
                <a:cs typeface="Times New Roman" pitchFamily="18" charset="0"/>
              </a:rPr>
              <a:t>1.В данной стратегии может не быть фазы вызова как таковой, так как само задание - организация работы с текстом большого объема - само по себе служит вызовом.</a:t>
            </a:r>
          </a:p>
          <a:p>
            <a:pPr algn="just">
              <a:lnSpc>
                <a:spcPct val="170000"/>
              </a:lnSpc>
              <a:buNone/>
            </a:pPr>
            <a:r>
              <a:rPr lang="ru-RU" sz="1800" b="1" dirty="0" smtClean="0">
                <a:ln w="10541" cmpd="sng">
                  <a:solidFill>
                    <a:schemeClr val="accent1">
                      <a:shade val="88000"/>
                      <a:satMod val="110000"/>
                    </a:schemeClr>
                  </a:solidFill>
                  <a:prstDash val="solid"/>
                </a:ln>
                <a:solidFill>
                  <a:srgbClr val="008000"/>
                </a:solidFill>
                <a:latin typeface="Times New Roman" pitchFamily="18" charset="0"/>
                <a:cs typeface="Times New Roman" pitchFamily="18" charset="0"/>
              </a:rPr>
              <a:t>    2.Смысловая стадия. Класс делится на группы. Группе выдаются тексты различного содержания. Каждый учащийся работает со своим текстом: выделяя главное, либо составляет опорный конспект, либо использует одну из графических форм (например "кластер"). По окончании работы учащиеся переходят в другие группы - </a:t>
            </a:r>
            <a:r>
              <a:rPr lang="ru-RU" sz="1800" b="1" dirty="0" err="1" smtClean="0">
                <a:ln w="10541" cmpd="sng">
                  <a:solidFill>
                    <a:schemeClr val="accent1">
                      <a:shade val="88000"/>
                      <a:satMod val="110000"/>
                    </a:schemeClr>
                  </a:solidFill>
                  <a:prstDash val="solid"/>
                </a:ln>
                <a:solidFill>
                  <a:srgbClr val="008000"/>
                </a:solidFill>
                <a:latin typeface="Times New Roman" pitchFamily="18" charset="0"/>
                <a:cs typeface="Times New Roman" pitchFamily="18" charset="0"/>
              </a:rPr>
              <a:t>группы</a:t>
            </a:r>
            <a:r>
              <a:rPr lang="ru-RU" sz="1800" b="1" dirty="0" smtClean="0">
                <a:ln w="10541" cmpd="sng">
                  <a:solidFill>
                    <a:schemeClr val="accent1">
                      <a:shade val="88000"/>
                      <a:satMod val="110000"/>
                    </a:schemeClr>
                  </a:solidFill>
                  <a:prstDash val="solid"/>
                </a:ln>
                <a:solidFill>
                  <a:srgbClr val="008000"/>
                </a:solidFill>
                <a:latin typeface="Times New Roman" pitchFamily="18" charset="0"/>
                <a:cs typeface="Times New Roman" pitchFamily="18" charset="0"/>
              </a:rPr>
              <a:t> экспертов.</a:t>
            </a:r>
          </a:p>
          <a:p>
            <a:pPr algn="just">
              <a:lnSpc>
                <a:spcPct val="170000"/>
              </a:lnSpc>
              <a:buNone/>
            </a:pPr>
            <a:r>
              <a:rPr lang="ru-RU" sz="1800" b="1" dirty="0" smtClean="0">
                <a:ln w="10541" cmpd="sng">
                  <a:solidFill>
                    <a:schemeClr val="accent1">
                      <a:shade val="88000"/>
                      <a:satMod val="110000"/>
                    </a:schemeClr>
                  </a:solidFill>
                  <a:prstDash val="solid"/>
                </a:ln>
                <a:solidFill>
                  <a:srgbClr val="008000"/>
                </a:solidFill>
                <a:latin typeface="Times New Roman" pitchFamily="18" charset="0"/>
                <a:cs typeface="Times New Roman" pitchFamily="18" charset="0"/>
              </a:rPr>
              <a:t>   </a:t>
            </a:r>
            <a:endParaRPr lang="ru-RU" sz="1800" b="1" dirty="0">
              <a:ln w="10541" cmpd="sng">
                <a:solidFill>
                  <a:schemeClr val="accent1">
                    <a:shade val="88000"/>
                    <a:satMod val="110000"/>
                  </a:schemeClr>
                </a:solidFill>
                <a:prstDash val="solid"/>
              </a:ln>
              <a:solidFill>
                <a:srgbClr val="008000"/>
              </a:solidFill>
              <a:latin typeface="Times New Roman" pitchFamily="18" charset="0"/>
              <a:cs typeface="Times New Roman" pitchFamily="18" charset="0"/>
            </a:endParaRPr>
          </a:p>
        </p:txBody>
      </p:sp>
      <p:pic>
        <p:nvPicPr>
          <p:cNvPr id="4" name="Рисунок 3" descr="association.jpg"/>
          <p:cNvPicPr>
            <a:picLocks noChangeAspect="1"/>
          </p:cNvPicPr>
          <p:nvPr/>
        </p:nvPicPr>
        <p:blipFill>
          <a:blip r:embed="rId2" cstate="print">
            <a:clrChange>
              <a:clrFrom>
                <a:srgbClr val="FFFFFF"/>
              </a:clrFrom>
              <a:clrTo>
                <a:srgbClr val="FFFFFF">
                  <a:alpha val="0"/>
                </a:srgbClr>
              </a:clrTo>
            </a:clrChange>
          </a:blip>
          <a:srcRect b="16285"/>
          <a:stretch>
            <a:fillRect/>
          </a:stretch>
        </p:blipFill>
        <p:spPr>
          <a:xfrm>
            <a:off x="0" y="4166840"/>
            <a:ext cx="3214678" cy="2691160"/>
          </a:xfrm>
          <a:prstGeom prst="rect">
            <a:avLst/>
          </a:prstGeom>
        </p:spPr>
      </p:pic>
      <p:pic>
        <p:nvPicPr>
          <p:cNvPr id="5" name="Рисунок 4" descr="Inclusivity-713x50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572000" y="3643314"/>
            <a:ext cx="5500694" cy="3926863"/>
          </a:xfrm>
          <a:prstGeom prst="rect">
            <a:avLst/>
          </a:prstGeom>
        </p:spPr>
      </p:pic>
    </p:spTree>
  </p:cSld>
  <p:clrMapOvr>
    <a:masterClrMapping/>
  </p:clrMapOvr>
  <p:transition>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642918"/>
            <a:ext cx="8786842" cy="5857892"/>
          </a:xfrm>
        </p:spPr>
        <p:txBody>
          <a:bodyPr>
            <a:normAutofit fontScale="25000" lnSpcReduction="20000"/>
          </a:bodyPr>
          <a:lstStyle/>
          <a:p>
            <a:pPr>
              <a:lnSpc>
                <a:spcPct val="170000"/>
              </a:lnSpc>
              <a:buNone/>
            </a:pPr>
            <a:r>
              <a:rPr lang="ru-RU" sz="7200" i="1" dirty="0" smtClean="0">
                <a:latin typeface="Times New Roman" pitchFamily="18" charset="0"/>
                <a:cs typeface="Times New Roman" pitchFamily="18" charset="0"/>
              </a:rPr>
              <a:t> </a:t>
            </a:r>
            <a:r>
              <a:rPr lang="ru-RU" sz="72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3. Стадия размышления: работа в группе "экспертов".  Новые группы составляются так, чтобы в каждой оказались «специалисты» по одной теме. В процессе обмена результатами своей работы, составляется общая презентационная схема рассказа по теме. Решается вопрос о том, кто будет проводить итоговую презентацию. Затем учащиеся пересаживаются в свои первоначальные группы. Вернувшись в свою рабочую группу, эксперт знакомит других членов группы со своей темой, пользуясь общей презентационной схемой. В группе происходит обмен информацией всех участников рабочей группы. Таким образом, в каждой рабочей группе, благодаря работе экспертов, складывается общее представление по изучаемой теме.</a:t>
            </a:r>
          </a:p>
          <a:p>
            <a:pPr>
              <a:lnSpc>
                <a:spcPct val="170000"/>
              </a:lnSpc>
              <a:buNone/>
            </a:pPr>
            <a:r>
              <a:rPr lang="ru-RU" sz="72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4.  Следующим этапом станет презентация сведений по отдельным темам, которую проводит один из экспертов, другие вносят дополнения, отвечают на вопросы. Таким образом, идет "второе слушание" темы.</a:t>
            </a:r>
          </a:p>
          <a:p>
            <a:pPr>
              <a:lnSpc>
                <a:spcPct val="170000"/>
              </a:lnSpc>
              <a:buNone/>
            </a:pPr>
            <a:r>
              <a:rPr lang="ru-RU" sz="4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71480"/>
            <a:ext cx="8229600" cy="4389120"/>
          </a:xfrm>
        </p:spPr>
        <p:txBody>
          <a:bodyPr>
            <a:normAutofit fontScale="62500" lnSpcReduction="20000"/>
          </a:bodyPr>
          <a:lstStyle/>
          <a:p>
            <a:pPr algn="just">
              <a:lnSpc>
                <a:spcPct val="170000"/>
              </a:lnSpc>
              <a:buNone/>
            </a:pPr>
            <a:r>
              <a:rPr lang="ru-RU" sz="29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Итогом урока может стать исследовательское или творческое задание по изученной теме.</a:t>
            </a:r>
          </a:p>
          <a:p>
            <a:pPr algn="just">
              <a:lnSpc>
                <a:spcPct val="170000"/>
              </a:lnSpc>
              <a:buNone/>
            </a:pPr>
            <a:r>
              <a:rPr lang="ru-RU" sz="29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Этот прием применяется и на текстах меньшего объема. В этом случае текст изучается всеми учениками, принцип деления на группы - вопросы к данному тексту, их количество должно совпадать с количеством участников группы. В экспертные группы собираются специалисты по одному вопросу: для более детального его изучения, обмена мнениями, подготовки подробного ответа на вопрос, обсуждения формы его представления.</a:t>
            </a:r>
          </a:p>
          <a:p>
            <a:pPr algn="just">
              <a:lnSpc>
                <a:spcPct val="170000"/>
              </a:lnSpc>
              <a:buNone/>
            </a:pPr>
            <a:r>
              <a:rPr lang="ru-RU" sz="29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Вернувшись в рабочие группы, эксперты последовательно представляют варианты ответов на свои вопросы.</a:t>
            </a:r>
          </a:p>
          <a:p>
            <a:endPar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dirty="0"/>
          </a:p>
        </p:txBody>
      </p:sp>
      <p:pic>
        <p:nvPicPr>
          <p:cNvPr id="4" name="Рисунок 3" descr="026afa65f3880cc3d9e57cf904cc49a6.png"/>
          <p:cNvPicPr>
            <a:picLocks noChangeAspect="1"/>
          </p:cNvPicPr>
          <p:nvPr/>
        </p:nvPicPr>
        <p:blipFill>
          <a:blip r:embed="rId2" cstate="print"/>
          <a:stretch>
            <a:fillRect/>
          </a:stretch>
        </p:blipFill>
        <p:spPr>
          <a:xfrm rot="20789366">
            <a:off x="220734" y="4748681"/>
            <a:ext cx="2381250" cy="2171700"/>
          </a:xfrm>
          <a:prstGeom prst="rect">
            <a:avLst/>
          </a:prstGeom>
        </p:spPr>
      </p:pic>
      <p:pic>
        <p:nvPicPr>
          <p:cNvPr id="5" name="Рисунок 4" descr="1386349620_eksperty.jpg"/>
          <p:cNvPicPr>
            <a:picLocks noChangeAspect="1"/>
          </p:cNvPicPr>
          <p:nvPr/>
        </p:nvPicPr>
        <p:blipFill>
          <a:blip r:embed="rId3" cstate="print">
            <a:clrChange>
              <a:clrFrom>
                <a:srgbClr val="EBEEF3"/>
              </a:clrFrom>
              <a:clrTo>
                <a:srgbClr val="EBEEF3">
                  <a:alpha val="0"/>
                </a:srgbClr>
              </a:clrTo>
            </a:clrChange>
          </a:blip>
          <a:stretch>
            <a:fillRect/>
          </a:stretch>
        </p:blipFill>
        <p:spPr>
          <a:xfrm>
            <a:off x="5072066" y="4429132"/>
            <a:ext cx="3643302" cy="2428868"/>
          </a:xfrm>
          <a:prstGeom prst="rect">
            <a:avLst/>
          </a:prstGeom>
        </p:spPr>
      </p:pic>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1143000"/>
          </a:xfrm>
        </p:spPr>
        <p:txBody>
          <a:bodyPr>
            <a:normAutofit fontScale="90000"/>
          </a:bodyPr>
          <a:lstStyle/>
          <a:p>
            <a:pPr algn="ctr"/>
            <a:r>
              <a:rPr lang="ru-RU"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Прием «Чтение с остановками»</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Содержимое 2"/>
          <p:cNvSpPr>
            <a:spLocks noGrp="1"/>
          </p:cNvSpPr>
          <p:nvPr>
            <p:ph idx="1"/>
          </p:nvPr>
        </p:nvSpPr>
        <p:spPr>
          <a:xfrm>
            <a:off x="500034" y="1357298"/>
            <a:ext cx="8258204" cy="6429420"/>
          </a:xfrm>
        </p:spPr>
        <p:txBody>
          <a:bodyPr>
            <a:normAutofit fontScale="40000" lnSpcReduction="20000"/>
          </a:bodyPr>
          <a:lstStyle/>
          <a:p>
            <a:pPr algn="ctr">
              <a:buNone/>
            </a:pPr>
            <a:r>
              <a:rPr lang="ru-RU" sz="5000" b="1" i="1" dirty="0" smtClean="0">
                <a:solidFill>
                  <a:srgbClr val="002060"/>
                </a:solidFill>
                <a:latin typeface="Times New Roman" pitchFamily="18" charset="0"/>
                <a:cs typeface="Times New Roman" pitchFamily="18" charset="0"/>
              </a:rPr>
              <a:t>Данный прием содержит все стадии технологии:</a:t>
            </a:r>
          </a:p>
          <a:p>
            <a:pPr algn="just">
              <a:lnSpc>
                <a:spcPct val="170000"/>
              </a:lnSpc>
              <a:buNone/>
            </a:pPr>
            <a:r>
              <a:rPr lang="ru-RU" sz="3500" b="1" i="1" dirty="0" smtClean="0">
                <a:solidFill>
                  <a:schemeClr val="accent1">
                    <a:lumMod val="50000"/>
                  </a:schemeClr>
                </a:solidFill>
                <a:latin typeface="Times New Roman" pitchFamily="18" charset="0"/>
                <a:cs typeface="Times New Roman" pitchFamily="18" charset="0"/>
              </a:rPr>
              <a:t>          1 стадия - вызов. На данной стадии на основе лишь заглавия текста и информации об авторе дети должны предположить, о чем будет текст.</a:t>
            </a:r>
          </a:p>
          <a:p>
            <a:pPr algn="just">
              <a:lnSpc>
                <a:spcPct val="170000"/>
              </a:lnSpc>
              <a:buNone/>
            </a:pPr>
            <a:r>
              <a:rPr lang="ru-RU" sz="3500" b="1" i="1" dirty="0" smtClean="0">
                <a:solidFill>
                  <a:schemeClr val="accent1">
                    <a:lumMod val="50000"/>
                  </a:schemeClr>
                </a:solidFill>
                <a:latin typeface="Times New Roman" pitchFamily="18" charset="0"/>
                <a:cs typeface="Times New Roman" pitchFamily="18" charset="0"/>
              </a:rPr>
              <a:t>          2 стадия - осмысление. Здесь, познакомившись с частью текста, учащиеся уточняют свое представление о материале. Особенность приема в том, что момент уточнения своего представления (стадия осмыслении) одновременно является и стадией вызова для знакомства со следующим фрагментом. Вопросы, задаваемые учителем, должны охватить все уровни вопросов Б. </a:t>
            </a:r>
            <a:r>
              <a:rPr lang="ru-RU" sz="3500" b="1" i="1" dirty="0" err="1" smtClean="0">
                <a:solidFill>
                  <a:schemeClr val="accent1">
                    <a:lumMod val="50000"/>
                  </a:schemeClr>
                </a:solidFill>
                <a:latin typeface="Times New Roman" pitchFamily="18" charset="0"/>
                <a:cs typeface="Times New Roman" pitchFamily="18" charset="0"/>
              </a:rPr>
              <a:t>Блума</a:t>
            </a:r>
            <a:r>
              <a:rPr lang="ru-RU" sz="3500" b="1" i="1" dirty="0" smtClean="0">
                <a:solidFill>
                  <a:schemeClr val="accent1">
                    <a:lumMod val="50000"/>
                  </a:schemeClr>
                </a:solidFill>
                <a:latin typeface="Times New Roman" pitchFamily="18" charset="0"/>
                <a:cs typeface="Times New Roman" pitchFamily="18" charset="0"/>
              </a:rPr>
              <a:t>. Обязателен вопрос: "Что будет дальше и почему?"</a:t>
            </a:r>
          </a:p>
          <a:p>
            <a:pPr algn="just">
              <a:lnSpc>
                <a:spcPct val="170000"/>
              </a:lnSpc>
              <a:buNone/>
            </a:pPr>
            <a:r>
              <a:rPr lang="ru-RU" sz="3500" b="1" i="1" dirty="0" smtClean="0">
                <a:solidFill>
                  <a:schemeClr val="accent1">
                    <a:lumMod val="50000"/>
                  </a:schemeClr>
                </a:solidFill>
                <a:latin typeface="Times New Roman" pitchFamily="18" charset="0"/>
                <a:cs typeface="Times New Roman" pitchFamily="18" charset="0"/>
              </a:rPr>
              <a:t>           3 стадия - рефлексия. Заключительная беседа. На этой стадии текс опять представляет единое целое. Формы работы с учащимися могут быть различными: письмо, дискуссия, совместный поиск, тезисы, выбор пословиц, творческие работы.</a:t>
            </a:r>
          </a:p>
          <a:p>
            <a:pPr algn="just">
              <a:lnSpc>
                <a:spcPct val="170000"/>
              </a:lnSpc>
              <a:buNone/>
            </a:pPr>
            <a:r>
              <a:rPr lang="ru-RU" sz="3500" b="1" i="1" dirty="0" smtClean="0">
                <a:solidFill>
                  <a:schemeClr val="accent1">
                    <a:lumMod val="50000"/>
                  </a:schemeClr>
                </a:solidFill>
                <a:latin typeface="Times New Roman" pitchFamily="18" charset="0"/>
                <a:cs typeface="Times New Roman" pitchFamily="18" charset="0"/>
              </a:rPr>
              <a:t>            Такая работа с текстом развивает умение анализировать текст, выявлять связь отдельных элементов (темы, образы, способы выражения авторской позиции), развивает умение выражать свои мысли, учит пониманию и осмыслению.</a:t>
            </a:r>
          </a:p>
          <a:p>
            <a:pPr algn="ctr">
              <a:lnSpc>
                <a:spcPct val="170000"/>
              </a:lnSpc>
              <a:buNone/>
            </a:pPr>
            <a:r>
              <a:rPr lang="ru-RU" sz="3500" b="1" i="1" dirty="0" smtClean="0">
                <a:solidFill>
                  <a:schemeClr val="accent1">
                    <a:lumMod val="50000"/>
                  </a:schemeClr>
                </a:solidFill>
                <a:latin typeface="Times New Roman" pitchFamily="18" charset="0"/>
                <a:cs typeface="Times New Roman" pitchFamily="18" charset="0"/>
              </a:rPr>
              <a:t> Прием «Чтение с остановками» развивает у учащихся следующие умения: анализировать текст; задавать вопросы; доказывать свою точку зрения; выделять главную мысль текста.</a:t>
            </a:r>
          </a:p>
          <a:p>
            <a:endParaRPr lang="ru-RU" b="1" i="1" dirty="0">
              <a:solidFill>
                <a:schemeClr val="accent1">
                  <a:lumMod val="50000"/>
                </a:schemeClr>
              </a:solidFill>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resumen-curva-azul-fondo_9634-18.jpg"/>
          <p:cNvPicPr>
            <a:picLocks noChangeAspect="1"/>
          </p:cNvPicPr>
          <p:nvPr/>
        </p:nvPicPr>
        <p:blipFill>
          <a:blip r:embed="rId2" cstate="print"/>
          <a:stretch>
            <a:fillRect/>
          </a:stretch>
        </p:blipFill>
        <p:spPr>
          <a:xfrm>
            <a:off x="0" y="0"/>
            <a:ext cx="9115590" cy="6858000"/>
          </a:xfrm>
          <a:prstGeom prst="rect">
            <a:avLst/>
          </a:prstGeom>
        </p:spPr>
      </p:pic>
      <p:sp>
        <p:nvSpPr>
          <p:cNvPr id="3" name="Содержимое 2"/>
          <p:cNvSpPr>
            <a:spLocks noGrp="1"/>
          </p:cNvSpPr>
          <p:nvPr>
            <p:ph idx="1"/>
          </p:nvPr>
        </p:nvSpPr>
        <p:spPr>
          <a:xfrm>
            <a:off x="0" y="0"/>
            <a:ext cx="7643834" cy="4357694"/>
          </a:xfrm>
        </p:spPr>
        <p:txBody>
          <a:bodyPr>
            <a:normAutofit/>
          </a:bodyPr>
          <a:lstStyle/>
          <a:p>
            <a:pPr algn="just">
              <a:lnSpc>
                <a:spcPct val="160000"/>
              </a:lnSpc>
              <a:buNone/>
            </a:pPr>
            <a:r>
              <a:rPr lang="ru-RU" b="1" i="1" dirty="0" smtClean="0">
                <a:solidFill>
                  <a:srgbClr val="7030A0"/>
                </a:solidFill>
                <a:latin typeface="Times New Roman" pitchFamily="18" charset="0"/>
                <a:cs typeface="Times New Roman" pitchFamily="18" charset="0"/>
              </a:rPr>
              <a:t>               </a:t>
            </a:r>
            <a:r>
              <a:rPr lang="ru-RU" sz="1700" b="1" i="1" dirty="0" smtClean="0">
                <a:solidFill>
                  <a:srgbClr val="7030A0"/>
                </a:solidFill>
                <a:latin typeface="Times New Roman" pitchFamily="18" charset="0"/>
                <a:cs typeface="Times New Roman" pitchFamily="18" charset="0"/>
              </a:rPr>
              <a:t>Чаще всего под критическим мышлением понимают процесс оценки достоверности, точности или ценности чего-либо, способность оценки искать и находить причины и альтернативные точки зрения, воспринимать ситуацию в целом и изменить свою позицию на основе фактов и аргументов. Его еще называют логическим или аналитическим мышлением</a:t>
            </a:r>
          </a:p>
          <a:p>
            <a:pPr algn="just">
              <a:lnSpc>
                <a:spcPct val="160000"/>
              </a:lnSpc>
              <a:buNone/>
            </a:pPr>
            <a:r>
              <a:rPr lang="ru-RU" b="1" i="1" dirty="0" smtClean="0">
                <a:solidFill>
                  <a:srgbClr val="FF0000"/>
                </a:solidFill>
                <a:latin typeface="Times New Roman" pitchFamily="18" charset="0"/>
                <a:cs typeface="Times New Roman" pitchFamily="18" charset="0"/>
              </a:rPr>
              <a:t>                </a:t>
            </a:r>
            <a:endParaRPr lang="ru-RU" dirty="0">
              <a:solidFill>
                <a:srgbClr val="C00000"/>
              </a:solidFill>
            </a:endParaRPr>
          </a:p>
        </p:txBody>
      </p:sp>
      <p:pic>
        <p:nvPicPr>
          <p:cNvPr id="5" name="Рисунок 4" descr="creativity-150838554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143372" y="1785926"/>
            <a:ext cx="5000628" cy="292893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85786" y="4143380"/>
            <a:ext cx="5214974" cy="369332"/>
          </a:xfrm>
          <a:prstGeom prst="rect">
            <a:avLst/>
          </a:prstGeom>
          <a:noFill/>
        </p:spPr>
        <p:txBody>
          <a:bodyPr wrap="square" rtlCol="0">
            <a:spAutoFit/>
          </a:bodyPr>
          <a:lstStyle/>
          <a:p>
            <a:endParaRPr lang="ru-RU" dirty="0"/>
          </a:p>
        </p:txBody>
      </p:sp>
      <p:sp>
        <p:nvSpPr>
          <p:cNvPr id="7" name="TextBox 6"/>
          <p:cNvSpPr txBox="1"/>
          <p:nvPr/>
        </p:nvSpPr>
        <p:spPr>
          <a:xfrm>
            <a:off x="0" y="3663279"/>
            <a:ext cx="6572264" cy="3194721"/>
          </a:xfrm>
          <a:prstGeom prst="rect">
            <a:avLst/>
          </a:prstGeom>
          <a:noFill/>
        </p:spPr>
        <p:txBody>
          <a:bodyPr wrap="square" rtlCol="0">
            <a:spAutoFit/>
          </a:bodyPr>
          <a:lstStyle/>
          <a:p>
            <a:pPr algn="just">
              <a:lnSpc>
                <a:spcPct val="160000"/>
              </a:lnSpc>
              <a:buNone/>
            </a:pPr>
            <a:r>
              <a:rPr lang="ru-RU" b="1" i="1" dirty="0" smtClean="0">
                <a:solidFill>
                  <a:srgbClr val="002060"/>
                </a:solidFill>
                <a:latin typeface="Times New Roman" pitchFamily="18" charset="0"/>
                <a:cs typeface="Times New Roman" pitchFamily="18" charset="0"/>
              </a:rPr>
              <a:t>Чаще всего обученные нами дети стремятся к однозначности определений, классификаций и взглядов на одну и ту же проблему, и как важно, чтобы они научились понимать, что отсутствие однозначности часто не является недостатком или проблемой, а наоборот хорошей возможностью глубже проникнуть в сущность вещей, больше узнать.</a:t>
            </a:r>
            <a:endParaRPr lang="ru-RU"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smtClean="0">
                <a:ln w="0"/>
                <a:solidFill>
                  <a:srgbClr val="FF0066"/>
                </a:solidFill>
                <a:effectLst>
                  <a:reflection blurRad="12700" stA="50000" endPos="50000" dist="5000" dir="5400000" sy="-100000" rotWithShape="0"/>
                </a:effectLst>
                <a:latin typeface="Times New Roman" pitchFamily="18" charset="0"/>
                <a:cs typeface="Times New Roman" pitchFamily="18" charset="0"/>
              </a:rPr>
              <a:t>Творческая форма рефлексии – </a:t>
            </a:r>
            <a:r>
              <a:rPr lang="ru-RU" b="1" i="1" cap="all" dirty="0" err="1" smtClean="0">
                <a:ln w="0"/>
                <a:solidFill>
                  <a:srgbClr val="FF0066"/>
                </a:solidFill>
                <a:effectLst>
                  <a:reflection blurRad="12700" stA="50000" endPos="50000" dist="5000" dir="5400000" sy="-100000" rotWithShape="0"/>
                </a:effectLst>
                <a:latin typeface="Times New Roman" pitchFamily="18" charset="0"/>
                <a:cs typeface="Times New Roman" pitchFamily="18" charset="0"/>
              </a:rPr>
              <a:t>Синквейн</a:t>
            </a:r>
            <a:r>
              <a:rPr lang="ru-RU" b="1" cap="all" dirty="0" smtClean="0">
                <a:ln w="0"/>
                <a:solidFill>
                  <a:srgbClr val="FF0066"/>
                </a:solidFill>
                <a:effectLst>
                  <a:reflection blurRad="12700" stA="50000" endPos="50000" dist="5000" dir="5400000" sy="-100000" rotWithShape="0"/>
                </a:effectLst>
              </a:rPr>
              <a:t/>
            </a:r>
            <a:br>
              <a:rPr lang="ru-RU" b="1" cap="all" dirty="0" smtClean="0">
                <a:ln w="0"/>
                <a:solidFill>
                  <a:srgbClr val="FF0066"/>
                </a:solidFill>
                <a:effectLst>
                  <a:reflection blurRad="12700" stA="50000" endPos="50000" dist="5000" dir="5400000" sy="-100000" rotWithShape="0"/>
                </a:effectLst>
              </a:rPr>
            </a:br>
            <a:endParaRPr lang="ru-RU" b="1" cap="all" dirty="0">
              <a:ln w="0"/>
              <a:solidFill>
                <a:srgbClr val="FF0066"/>
              </a:solidFill>
              <a:effectLst>
                <a:reflection blurRad="12700" stA="50000" endPos="50000" dist="5000" dir="5400000" sy="-100000" rotWithShape="0"/>
              </a:effectLst>
            </a:endParaRPr>
          </a:p>
        </p:txBody>
      </p:sp>
      <p:sp>
        <p:nvSpPr>
          <p:cNvPr id="3" name="Содержимое 2"/>
          <p:cNvSpPr>
            <a:spLocks noGrp="1"/>
          </p:cNvSpPr>
          <p:nvPr>
            <p:ph idx="1"/>
          </p:nvPr>
        </p:nvSpPr>
        <p:spPr>
          <a:xfrm>
            <a:off x="0" y="1500174"/>
            <a:ext cx="6929454" cy="5643602"/>
          </a:xfrm>
        </p:spPr>
        <p:txBody>
          <a:bodyPr>
            <a:normAutofit fontScale="70000" lnSpcReduction="20000"/>
          </a:bodyPr>
          <a:lstStyle/>
          <a:p>
            <a:pPr algn="just">
              <a:buNone/>
            </a:pPr>
            <a:r>
              <a:rPr lang="ru-RU" b="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Синквейн</a:t>
            </a:r>
            <a:r>
              <a:rPr lang="ru-RU" b="1"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 это стихотворение, которое требует синтеза информации и материала и кратких выражениях. Это стихотворение, состоящее из пяти строк.</a:t>
            </a:r>
          </a:p>
          <a:p>
            <a:pPr algn="ctr">
              <a:buNone/>
            </a:pPr>
            <a:r>
              <a:rPr lang="ru-RU" i="1" dirty="0" smtClean="0">
                <a:latin typeface="Times New Roman" pitchFamily="18" charset="0"/>
                <a:cs typeface="Times New Roman" pitchFamily="18" charset="0"/>
              </a:rPr>
              <a:t>Правила написания </a:t>
            </a:r>
            <a:r>
              <a:rPr lang="ru-RU" i="1" dirty="0" err="1" smtClean="0">
                <a:latin typeface="Times New Roman" pitchFamily="18" charset="0"/>
                <a:cs typeface="Times New Roman" pitchFamily="18" charset="0"/>
              </a:rPr>
              <a:t>синквейна</a:t>
            </a:r>
            <a:r>
              <a:rPr lang="ru-RU" i="1" dirty="0" smtClean="0">
                <a:latin typeface="Times New Roman" pitchFamily="18" charset="0"/>
                <a:cs typeface="Times New Roman" pitchFamily="18" charset="0"/>
              </a:rPr>
              <a:t>:</a:t>
            </a:r>
          </a:p>
          <a:p>
            <a:pPr algn="just">
              <a:buNone/>
            </a:pPr>
            <a:r>
              <a:rPr lang="ru-RU" i="1" dirty="0" smtClean="0">
                <a:latin typeface="Times New Roman" pitchFamily="18" charset="0"/>
                <a:cs typeface="Times New Roman" pitchFamily="18" charset="0"/>
              </a:rPr>
              <a:t>      В первой строчке тема называется одним словом (обычно существительным).</a:t>
            </a:r>
          </a:p>
          <a:p>
            <a:pPr algn="just">
              <a:buNone/>
            </a:pPr>
            <a:r>
              <a:rPr lang="ru-RU" i="1" dirty="0" smtClean="0">
                <a:latin typeface="Times New Roman" pitchFamily="18" charset="0"/>
                <a:cs typeface="Times New Roman" pitchFamily="18" charset="0"/>
              </a:rPr>
              <a:t>      Вторая строчка – это описание темы в двух словах (двумя прилагательными ).</a:t>
            </a:r>
          </a:p>
          <a:p>
            <a:pPr algn="just">
              <a:buNone/>
            </a:pPr>
            <a:r>
              <a:rPr lang="ru-RU" i="1" dirty="0" smtClean="0">
                <a:latin typeface="Times New Roman" pitchFamily="18" charset="0"/>
                <a:cs typeface="Times New Roman" pitchFamily="18" charset="0"/>
              </a:rPr>
              <a:t>      Третья строчка – это описание действия в рамках этой темы тремя словами (глаголы).</a:t>
            </a:r>
          </a:p>
          <a:p>
            <a:pPr algn="just">
              <a:buNone/>
            </a:pPr>
            <a:r>
              <a:rPr lang="ru-RU" i="1" dirty="0" smtClean="0">
                <a:latin typeface="Times New Roman" pitchFamily="18" charset="0"/>
                <a:cs typeface="Times New Roman" pitchFamily="18" charset="0"/>
              </a:rPr>
              <a:t>      Четвёртая строка – это фраза из четырёх слов, показывающая отношение к теме (чувства одной фразой).</a:t>
            </a:r>
          </a:p>
          <a:p>
            <a:pPr>
              <a:buNone/>
            </a:pPr>
            <a:r>
              <a:rPr lang="ru-RU" i="1" dirty="0" smtClean="0">
                <a:latin typeface="Times New Roman" pitchFamily="18" charset="0"/>
                <a:cs typeface="Times New Roman" pitchFamily="18" charset="0"/>
              </a:rPr>
              <a:t>       Последняя строка – это синоним из одного слова, который повторяет суть темы.</a:t>
            </a:r>
          </a:p>
          <a:p>
            <a:pPr algn="ctr">
              <a:buNone/>
            </a:pPr>
            <a:r>
              <a:rPr lang="ru-RU" dirty="0" smtClean="0">
                <a:latin typeface="Times New Roman" pitchFamily="18" charset="0"/>
                <a:cs typeface="Times New Roman" pitchFamily="18" charset="0"/>
              </a:rPr>
              <a:t>Например</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gn="ctr">
              <a:buNone/>
            </a:pPr>
            <a:r>
              <a:rPr lang="en-US" i="1" dirty="0" smtClean="0"/>
              <a:t>Spaghetti</a:t>
            </a:r>
            <a:endParaRPr lang="ru-RU" dirty="0" smtClean="0"/>
          </a:p>
          <a:p>
            <a:pPr algn="ctr">
              <a:buNone/>
            </a:pPr>
            <a:r>
              <a:rPr lang="en-US" i="1" dirty="0" smtClean="0"/>
              <a:t>Messy, spicy</a:t>
            </a:r>
            <a:endParaRPr lang="ru-RU" dirty="0" smtClean="0"/>
          </a:p>
          <a:p>
            <a:pPr algn="ctr">
              <a:buNone/>
            </a:pPr>
            <a:r>
              <a:rPr lang="en-US" i="1" dirty="0" smtClean="0"/>
              <a:t>Slurping, sliding, falling</a:t>
            </a:r>
            <a:endParaRPr lang="ru-RU" dirty="0" smtClean="0"/>
          </a:p>
          <a:p>
            <a:pPr algn="ctr">
              <a:buNone/>
            </a:pPr>
            <a:r>
              <a:rPr lang="en-US" i="1" dirty="0" smtClean="0"/>
              <a:t>Between my plate and mouth</a:t>
            </a:r>
            <a:endParaRPr lang="ru-RU" dirty="0" smtClean="0"/>
          </a:p>
          <a:p>
            <a:pPr algn="ctr">
              <a:buNone/>
            </a:pPr>
            <a:r>
              <a:rPr lang="en-US" i="1" dirty="0" smtClean="0"/>
              <a:t>Delicious</a:t>
            </a:r>
            <a:endParaRPr lang="ru-RU" dirty="0" smtClean="0"/>
          </a:p>
          <a:p>
            <a:pPr algn="ctr">
              <a:buNone/>
            </a:pPr>
            <a:r>
              <a:rPr lang="ru-RU" i="1" dirty="0" smtClean="0"/>
              <a:t>(</a:t>
            </a:r>
            <a:r>
              <a:rPr lang="ru-RU" i="1" dirty="0" err="1" smtClean="0"/>
              <a:t>by</a:t>
            </a:r>
            <a:r>
              <a:rPr lang="ru-RU" i="1" dirty="0" smtClean="0"/>
              <a:t> </a:t>
            </a:r>
            <a:r>
              <a:rPr lang="ru-RU" i="1" dirty="0" err="1" smtClean="0"/>
              <a:t>Cindy</a:t>
            </a:r>
            <a:r>
              <a:rPr lang="ru-RU" i="1" dirty="0" smtClean="0"/>
              <a:t> </a:t>
            </a:r>
            <a:r>
              <a:rPr lang="ru-RU" i="1" dirty="0" err="1" smtClean="0"/>
              <a:t>Barden</a:t>
            </a:r>
            <a:r>
              <a:rPr lang="ru-RU" i="1" dirty="0" smtClean="0"/>
              <a:t>)</a:t>
            </a:r>
            <a:endParaRPr lang="ru-RU" dirty="0" smtClean="0"/>
          </a:p>
          <a:p>
            <a:endParaRPr lang="ru-RU" dirty="0"/>
          </a:p>
        </p:txBody>
      </p:sp>
      <p:pic>
        <p:nvPicPr>
          <p:cNvPr id="4" name="Рисунок 3" descr="literatura_0558.png"/>
          <p:cNvPicPr>
            <a:picLocks noChangeAspect="1"/>
          </p:cNvPicPr>
          <p:nvPr/>
        </p:nvPicPr>
        <p:blipFill>
          <a:blip r:embed="rId2" cstate="print"/>
          <a:stretch>
            <a:fillRect/>
          </a:stretch>
        </p:blipFill>
        <p:spPr>
          <a:xfrm flipH="1">
            <a:off x="5871242" y="4714884"/>
            <a:ext cx="3272758" cy="2348250"/>
          </a:xfrm>
          <a:prstGeom prst="rect">
            <a:avLst/>
          </a:prstGeom>
        </p:spPr>
      </p:pic>
    </p:spTree>
  </p:cSld>
  <p:clrMapOvr>
    <a:masterClrMapping/>
  </p:clrMapOvr>
  <p:transition>
    <p:checke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57232"/>
            <a:ext cx="8686800" cy="1143000"/>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ru-RU" sz="4400" b="1" i="1" dirty="0" smtClean="0">
                <a:ln w="50800"/>
                <a:solidFill>
                  <a:srgbClr val="CC0099"/>
                </a:solidFill>
                <a:latin typeface="Times New Roman" pitchFamily="18" charset="0"/>
                <a:cs typeface="Times New Roman" pitchFamily="18" charset="0"/>
              </a:rPr>
              <a:t>Чтение (просмотр, прослушивание) </a:t>
            </a:r>
            <a:br>
              <a:rPr lang="ru-RU" sz="4400" b="1" i="1" dirty="0" smtClean="0">
                <a:ln w="50800"/>
                <a:solidFill>
                  <a:srgbClr val="CC0099"/>
                </a:solidFill>
                <a:latin typeface="Times New Roman" pitchFamily="18" charset="0"/>
                <a:cs typeface="Times New Roman" pitchFamily="18" charset="0"/>
              </a:rPr>
            </a:br>
            <a:r>
              <a:rPr lang="ru-RU" sz="4400" b="1" i="1" dirty="0" smtClean="0">
                <a:ln w="50800"/>
                <a:solidFill>
                  <a:srgbClr val="CC0099"/>
                </a:solidFill>
                <a:latin typeface="Times New Roman" pitchFamily="18" charset="0"/>
                <a:cs typeface="Times New Roman" pitchFamily="18" charset="0"/>
              </a:rPr>
              <a:t>с остановками</a:t>
            </a:r>
            <a:r>
              <a:rPr lang="ru-RU" b="1" dirty="0" smtClean="0">
                <a:ln w="50800"/>
                <a:solidFill>
                  <a:srgbClr val="CC0099"/>
                </a:solidFill>
              </a:rPr>
              <a:t/>
            </a:r>
            <a:br>
              <a:rPr lang="ru-RU" b="1" dirty="0" smtClean="0">
                <a:ln w="50800"/>
                <a:solidFill>
                  <a:srgbClr val="CC0099"/>
                </a:solidFill>
              </a:rPr>
            </a:br>
            <a:endParaRPr lang="ru-RU" b="1" dirty="0">
              <a:ln w="50800"/>
              <a:solidFill>
                <a:srgbClr val="CC0099"/>
              </a:solidFill>
            </a:endParaRPr>
          </a:p>
        </p:txBody>
      </p:sp>
      <p:sp>
        <p:nvSpPr>
          <p:cNvPr id="3" name="Содержимое 2"/>
          <p:cNvSpPr>
            <a:spLocks noGrp="1"/>
          </p:cNvSpPr>
          <p:nvPr>
            <p:ph idx="1"/>
          </p:nvPr>
        </p:nvSpPr>
        <p:spPr>
          <a:xfrm>
            <a:off x="0" y="1533508"/>
            <a:ext cx="8686800" cy="5324492"/>
          </a:xfrm>
        </p:spPr>
        <p:txBody>
          <a:bodyPr>
            <a:normAutofit fontScale="70000" lnSpcReduction="20000"/>
          </a:bodyPr>
          <a:lstStyle/>
          <a:p>
            <a:pPr algn="just">
              <a:lnSpc>
                <a:spcPct val="170000"/>
              </a:lnSpc>
              <a:buNone/>
            </a:pPr>
            <a:r>
              <a:rPr lang="ru-RU" dirty="0" smtClean="0"/>
              <a:t>          </a:t>
            </a:r>
            <a:r>
              <a:rPr lang="ru-RU" dirty="0" smtClean="0">
                <a:solidFill>
                  <a:srgbClr val="7030A0"/>
                </a:solidFill>
                <a:latin typeface="Times New Roman" pitchFamily="18" charset="0"/>
                <a:cs typeface="Times New Roman" pitchFamily="18" charset="0"/>
              </a:rPr>
              <a:t>Этот прием эффективен при работе над чтением текста проблемного содержания, а так же  при работе с </a:t>
            </a:r>
            <a:r>
              <a:rPr lang="ru-RU" dirty="0" err="1" smtClean="0">
                <a:solidFill>
                  <a:srgbClr val="7030A0"/>
                </a:solidFill>
                <a:latin typeface="Times New Roman" pitchFamily="18" charset="0"/>
                <a:cs typeface="Times New Roman" pitchFamily="18" charset="0"/>
              </a:rPr>
              <a:t>аудиальными</a:t>
            </a:r>
            <a:r>
              <a:rPr lang="ru-RU" dirty="0" smtClean="0">
                <a:solidFill>
                  <a:srgbClr val="7030A0"/>
                </a:solidFill>
                <a:latin typeface="Times New Roman" pitchFamily="18" charset="0"/>
                <a:cs typeface="Times New Roman" pitchFamily="18" charset="0"/>
              </a:rPr>
              <a:t> и визуальными пособиями. Прием «Чтение с остановками» помогает прорабатывать материал детально.</a:t>
            </a:r>
          </a:p>
          <a:p>
            <a:pPr algn="just">
              <a:lnSpc>
                <a:spcPct val="170000"/>
              </a:lnSpc>
              <a:buNone/>
            </a:pPr>
            <a:r>
              <a:rPr lang="ru-RU" dirty="0" smtClean="0">
                <a:solidFill>
                  <a:srgbClr val="7030A0"/>
                </a:solidFill>
                <a:latin typeface="Times New Roman" pitchFamily="18" charset="0"/>
                <a:cs typeface="Times New Roman" pitchFamily="18" charset="0"/>
              </a:rPr>
              <a:t>           Кроме того, учащиеся имеют возможность пофантазировать, оценить  факт или событие критически, высказать свое мнение. Здесь происходит обучение как критическому мышлению, так сказать рефлексивному, на стадии осмысления материала, так и творческому, на стадии прогнозирования событий. Все имеющиеся </a:t>
            </a:r>
            <a:r>
              <a:rPr lang="ru-RU" dirty="0" err="1" smtClean="0">
                <a:solidFill>
                  <a:srgbClr val="7030A0"/>
                </a:solidFill>
                <a:latin typeface="Times New Roman" pitchFamily="18" charset="0"/>
                <a:cs typeface="Times New Roman" pitchFamily="18" charset="0"/>
              </a:rPr>
              <a:t>лексико</a:t>
            </a:r>
            <a:r>
              <a:rPr lang="ru-RU" dirty="0" smtClean="0">
                <a:solidFill>
                  <a:srgbClr val="7030A0"/>
                </a:solidFill>
                <a:latin typeface="Times New Roman" pitchFamily="18" charset="0"/>
                <a:cs typeface="Times New Roman" pitchFamily="18" charset="0"/>
              </a:rPr>
              <a:t> – грамматические навыки востребованы, поскольку от учащихся требуется связное монологическое высказывание. Если таковая цель имеется, то можно направить речевую деятельность учащихся в конкретном грамматическом русле, например, на стадии прогнозирования, активизировать структуры будущего времени и сослагательного наклонения. </a:t>
            </a:r>
          </a:p>
          <a:p>
            <a:pPr algn="just">
              <a:buNone/>
            </a:pPr>
            <a:endParaRPr lang="ru-RU" dirty="0">
              <a:solidFill>
                <a:srgbClr val="7030A0"/>
              </a:solidFill>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499869767_xl.jpg"/>
          <p:cNvPicPr>
            <a:picLocks noChangeAspect="1"/>
          </p:cNvPicPr>
          <p:nvPr/>
        </p:nvPicPr>
        <p:blipFill>
          <a:blip r:embed="rId2" cstate="print">
            <a:clrChange>
              <a:clrFrom>
                <a:srgbClr val="FEFEFE"/>
              </a:clrFrom>
              <a:clrTo>
                <a:srgbClr val="FEFEFE">
                  <a:alpha val="0"/>
                </a:srgbClr>
              </a:clrTo>
            </a:clrChange>
          </a:blip>
          <a:stretch>
            <a:fillRect/>
          </a:stretch>
        </p:blipFill>
        <p:spPr>
          <a:xfrm>
            <a:off x="714348" y="4500570"/>
            <a:ext cx="7858180" cy="2357430"/>
          </a:xfrm>
          <a:prstGeom prst="rect">
            <a:avLst/>
          </a:prstGeom>
        </p:spPr>
      </p:pic>
      <p:sp>
        <p:nvSpPr>
          <p:cNvPr id="2" name="Заголовок 1"/>
          <p:cNvSpPr>
            <a:spLocks noGrp="1"/>
          </p:cNvSpPr>
          <p:nvPr>
            <p:ph type="title"/>
          </p:nvPr>
        </p:nvSpPr>
        <p:spPr>
          <a:xfrm>
            <a:off x="285720" y="214290"/>
            <a:ext cx="8229600" cy="1143000"/>
          </a:xfrm>
        </p:spPr>
        <p:txBody>
          <a:bodyPr>
            <a:normAutofit fontScale="90000"/>
          </a:bodyPr>
          <a:lstStyle/>
          <a:p>
            <a:pPr algn="ctr"/>
            <a:r>
              <a:rPr lang="ru-RU" sz="6000" b="1" i="1" spc="50" dirty="0" smtClean="0">
                <a:ln w="13500">
                  <a:solidFill>
                    <a:schemeClr val="accent1">
                      <a:shade val="2500"/>
                      <a:alpha val="6500"/>
                    </a:schemeClr>
                  </a:solidFill>
                  <a:prstDash val="solid"/>
                </a:ln>
                <a:solidFill>
                  <a:srgbClr val="0066FF"/>
                </a:solidFill>
                <a:effectLst>
                  <a:innerShdw blurRad="50900" dist="38500" dir="13500000">
                    <a:srgbClr val="000000">
                      <a:alpha val="60000"/>
                    </a:srgbClr>
                  </a:innerShdw>
                </a:effectLst>
                <a:latin typeface="Times New Roman" pitchFamily="18" charset="0"/>
                <a:cs typeface="Times New Roman" pitchFamily="18" charset="0"/>
              </a:rPr>
              <a:t>Дискуссия</a:t>
            </a:r>
            <a:r>
              <a:rPr lang="ru-RU" dirty="0" smtClean="0"/>
              <a:t/>
            </a:r>
            <a:br>
              <a:rPr lang="ru-RU" dirty="0" smtClean="0"/>
            </a:br>
            <a:endParaRPr lang="ru-RU" dirty="0"/>
          </a:p>
        </p:txBody>
      </p:sp>
      <p:sp>
        <p:nvSpPr>
          <p:cNvPr id="3" name="Содержимое 2"/>
          <p:cNvSpPr>
            <a:spLocks noGrp="1"/>
          </p:cNvSpPr>
          <p:nvPr>
            <p:ph idx="1"/>
          </p:nvPr>
        </p:nvSpPr>
        <p:spPr>
          <a:xfrm>
            <a:off x="428596" y="928670"/>
            <a:ext cx="8229600" cy="4389120"/>
          </a:xfrm>
        </p:spPr>
        <p:txBody>
          <a:bodyPr/>
          <a:lstStyle/>
          <a:p>
            <a:pPr algn="just">
              <a:buNone/>
            </a:pPr>
            <a:r>
              <a:rPr lang="ru-RU" dirty="0" smtClean="0">
                <a:solidFill>
                  <a:srgbClr val="0000FF"/>
                </a:solidFill>
                <a:latin typeface="Acquest Script" pitchFamily="2" charset="0"/>
                <a:cs typeface="Times New Roman" pitchFamily="18" charset="0"/>
              </a:rPr>
              <a:t>         </a:t>
            </a:r>
            <a:r>
              <a:rPr lang="ru-RU" sz="3200" dirty="0" smtClean="0">
                <a:solidFill>
                  <a:srgbClr val="0000FF"/>
                </a:solidFill>
                <a:latin typeface="Acquest Script" pitchFamily="2" charset="0"/>
                <a:cs typeface="Times New Roman" pitchFamily="18" charset="0"/>
              </a:rPr>
              <a:t>Это особая форма коллективного сотрудничества, вызывающую активную напряженную мыслительную деятельность.</a:t>
            </a:r>
          </a:p>
          <a:p>
            <a:pPr algn="just">
              <a:buNone/>
            </a:pPr>
            <a:r>
              <a:rPr lang="ru-RU" sz="3200" dirty="0" smtClean="0">
                <a:solidFill>
                  <a:srgbClr val="0000FF"/>
                </a:solidFill>
                <a:latin typeface="Acquest Script" pitchFamily="2" charset="0"/>
                <a:cs typeface="Times New Roman" pitchFamily="18" charset="0"/>
              </a:rPr>
              <a:t>          С помощью дискуссии учитель умело включает учащихся в значимые для них, разнообразные жизненные ситуации, вызывающие у них желание говорить и общаться и предоставляет возможность высказать свою точку зрения, свое понимание обсуждаемого вопроса.</a:t>
            </a:r>
          </a:p>
          <a:p>
            <a:pPr algn="just">
              <a:buNone/>
            </a:pPr>
            <a:endParaRPr lang="ru-RU" dirty="0">
              <a:latin typeface="Acquest Script" pitchFamily="2" charset="0"/>
              <a:cs typeface="Times New Roman" pitchFamily="18" charset="0"/>
            </a:endParaRPr>
          </a:p>
        </p:txBody>
      </p:sp>
    </p:spTree>
  </p:cSld>
  <p:clrMapOvr>
    <a:masterClrMapping/>
  </p:clrMapOvr>
  <p:transition>
    <p:wheel spokes="2"/>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WaterSlaid.jpg"/>
          <p:cNvPicPr>
            <a:picLocks noChangeAspect="1"/>
          </p:cNvPicPr>
          <p:nvPr/>
        </p:nvPicPr>
        <p:blipFill>
          <a:blip r:embed="rId2" cstate="print"/>
          <a:stretch>
            <a:fillRect/>
          </a:stretch>
        </p:blipFill>
        <p:spPr>
          <a:xfrm>
            <a:off x="14423" y="0"/>
            <a:ext cx="9129577" cy="6858000"/>
          </a:xfrm>
          <a:prstGeom prst="rect">
            <a:avLst/>
          </a:prstGeom>
        </p:spPr>
      </p:pic>
      <p:sp>
        <p:nvSpPr>
          <p:cNvPr id="3" name="Содержимое 2"/>
          <p:cNvSpPr>
            <a:spLocks noGrp="1"/>
          </p:cNvSpPr>
          <p:nvPr>
            <p:ph idx="1"/>
          </p:nvPr>
        </p:nvSpPr>
        <p:spPr>
          <a:xfrm>
            <a:off x="0" y="714356"/>
            <a:ext cx="8358246" cy="5395930"/>
          </a:xfrm>
        </p:spPr>
        <p:txBody>
          <a:bodyPr>
            <a:normAutofit fontScale="85000" lnSpcReduction="10000"/>
          </a:bodyPr>
          <a:lstStyle/>
          <a:p>
            <a:pPr algn="just">
              <a:lnSpc>
                <a:spcPct val="160000"/>
              </a:lnSpc>
              <a:buNone/>
            </a:pPr>
            <a:r>
              <a:rPr lang="ru-RU" b="1" i="1" dirty="0" smtClean="0">
                <a:solidFill>
                  <a:srgbClr val="0000FF"/>
                </a:solidFill>
                <a:latin typeface="Times New Roman" pitchFamily="18" charset="0"/>
                <a:cs typeface="Times New Roman" pitchFamily="18" charset="0"/>
              </a:rPr>
              <a:t>        Учителю, который хочет научить уч-ся мыслить, следует следить за тем, как ученики получают знания, а не за тем как они их просто воспроизводят. Получение знаний требует определённых мыслительных навыков, таких как аналитическое, проблемное, критическое, творческое, рефлексивное мышление. Навыки критического мышления нельзя развить спонтанно. Учитель должен управлять этим процессом. Уроки ИЯ способствуют развитию КМ благодаря разнообразному материалу и интерактивным подходам. Важную роль в этом процессе играет самосознание. </a:t>
            </a:r>
            <a:endParaRPr lang="ru-RU" b="1" i="1" dirty="0">
              <a:solidFill>
                <a:srgbClr val="0000FF"/>
              </a:solidFill>
              <a:latin typeface="Times New Roman" pitchFamily="18" charset="0"/>
              <a:cs typeface="Times New Roman" pitchFamily="18" charset="0"/>
            </a:endParaRPr>
          </a:p>
        </p:txBody>
      </p:sp>
    </p:spTree>
  </p:cSld>
  <p:clrMapOvr>
    <a:masterClrMapping/>
  </p:clrMapOvr>
  <p:transition>
    <p:split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7572396" cy="6858000"/>
          </a:xfrm>
        </p:spPr>
        <p:txBody>
          <a:bodyPr>
            <a:normAutofit fontScale="92500"/>
          </a:bodyPr>
          <a:lstStyle/>
          <a:p>
            <a:pPr algn="just">
              <a:lnSpc>
                <a:spcPct val="170000"/>
              </a:lnSpc>
              <a:buNone/>
            </a:pPr>
            <a:r>
              <a:rPr lang="ru-RU" i="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Учитель ИЯ может способствовать КМ на уроке, помогая ученикам разобраться в себе и окружающем их мире: разобраться с восприятием, предположением, предубеждениями, ценностями, разрушить старые привычки, чтобы создать новую точку зрения.</a:t>
            </a:r>
          </a:p>
          <a:p>
            <a:pPr algn="just">
              <a:lnSpc>
                <a:spcPct val="170000"/>
              </a:lnSpc>
              <a:buNone/>
            </a:pPr>
            <a:r>
              <a:rPr lang="ru-RU" i="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Учителя иностранных языков должны обучать учащихся не только языковым навыкам. Необходимо также развить критический подход к обучению; повышать их стремление к получению новых знаний.</a:t>
            </a:r>
          </a:p>
          <a:p>
            <a:pPr>
              <a:buNone/>
            </a:pPr>
            <a:endParaRPr lang="ru-RU" dirty="0"/>
          </a:p>
        </p:txBody>
      </p:sp>
      <p:pic>
        <p:nvPicPr>
          <p:cNvPr id="4" name="Рисунок 3" descr="Без названия.jpg"/>
          <p:cNvPicPr>
            <a:picLocks noChangeAspect="1"/>
          </p:cNvPicPr>
          <p:nvPr/>
        </p:nvPicPr>
        <p:blipFill>
          <a:blip r:embed="rId2" cstate="print">
            <a:clrChange>
              <a:clrFrom>
                <a:srgbClr val="FFFFFF"/>
              </a:clrFrom>
              <a:clrTo>
                <a:srgbClr val="FFFFFF">
                  <a:alpha val="0"/>
                </a:srgbClr>
              </a:clrTo>
            </a:clrChange>
          </a:blip>
          <a:stretch>
            <a:fillRect/>
          </a:stretch>
        </p:blipFill>
        <p:spPr>
          <a:xfrm flipH="1">
            <a:off x="6643702" y="2214554"/>
            <a:ext cx="2500298" cy="3643338"/>
          </a:xfrm>
          <a:prstGeom prst="rect">
            <a:avLst/>
          </a:prstGeom>
        </p:spPr>
      </p:pic>
    </p:spTree>
  </p:cSld>
  <p:clrMapOvr>
    <a:masterClrMapping/>
  </p:clrMapOvr>
  <p:transition>
    <p:cover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85794"/>
            <a:ext cx="9001156" cy="5857916"/>
          </a:xfrm>
        </p:spPr>
        <p:txBody>
          <a:bodyPr>
            <a:normAutofit fontScale="92500" lnSpcReduction="10000"/>
          </a:bodyPr>
          <a:lstStyle/>
          <a:p>
            <a:pPr algn="ctr">
              <a:buNone/>
            </a:pPr>
            <a:r>
              <a:rPr lang="ru-RU" sz="3500" b="1" i="1" dirty="0" smtClean="0">
                <a:solidFill>
                  <a:srgbClr val="FF0000"/>
                </a:solidFill>
                <a:latin typeface="Times New Roman" pitchFamily="18" charset="0"/>
                <a:cs typeface="Times New Roman" pitchFamily="18" charset="0"/>
              </a:rPr>
              <a:t>В процессе применения технологии развития критического мышления:</a:t>
            </a:r>
          </a:p>
          <a:p>
            <a:pPr algn="just">
              <a:lnSpc>
                <a:spcPct val="160000"/>
              </a:lnSpc>
              <a:buNone/>
            </a:pPr>
            <a:r>
              <a:rPr lang="ru-RU" dirty="0" smtClean="0"/>
              <a:t>       </a:t>
            </a:r>
            <a:r>
              <a:rPr lang="ru-RU" i="1" dirty="0" smtClean="0">
                <a:solidFill>
                  <a:srgbClr val="FF0066"/>
                </a:solidFill>
                <a:latin typeface="Times New Roman" pitchFamily="18" charset="0"/>
                <a:cs typeface="Times New Roman" pitchFamily="18" charset="0"/>
              </a:rPr>
              <a:t>происходит обучение обобщенным знаниям, умениям, навыкам и способам мышления;</a:t>
            </a:r>
          </a:p>
          <a:p>
            <a:pPr algn="just">
              <a:lnSpc>
                <a:spcPct val="160000"/>
              </a:lnSpc>
              <a:buNone/>
            </a:pPr>
            <a:r>
              <a:rPr lang="ru-RU" i="1" dirty="0" smtClean="0">
                <a:solidFill>
                  <a:srgbClr val="FF0066"/>
                </a:solidFill>
                <a:latin typeface="Times New Roman" pitchFamily="18" charset="0"/>
                <a:cs typeface="Times New Roman" pitchFamily="18" charset="0"/>
              </a:rPr>
              <a:t>       появляется возможность объединения отдельных дисциплин;</a:t>
            </a:r>
          </a:p>
          <a:p>
            <a:pPr algn="just">
              <a:lnSpc>
                <a:spcPct val="160000"/>
              </a:lnSpc>
              <a:buNone/>
            </a:pPr>
            <a:r>
              <a:rPr lang="ru-RU" i="1" dirty="0" smtClean="0">
                <a:solidFill>
                  <a:srgbClr val="FF0066"/>
                </a:solidFill>
                <a:latin typeface="Times New Roman" pitchFamily="18" charset="0"/>
                <a:cs typeface="Times New Roman" pitchFamily="18" charset="0"/>
              </a:rPr>
              <a:t>        создаются условия для вариативности и дифференциации обучения;</a:t>
            </a:r>
          </a:p>
          <a:p>
            <a:pPr algn="just">
              <a:lnSpc>
                <a:spcPct val="160000"/>
              </a:lnSpc>
              <a:buNone/>
            </a:pPr>
            <a:r>
              <a:rPr lang="ru-RU" i="1" dirty="0" smtClean="0">
                <a:solidFill>
                  <a:srgbClr val="FF0066"/>
                </a:solidFill>
                <a:latin typeface="Times New Roman" pitchFamily="18" charset="0"/>
                <a:cs typeface="Times New Roman" pitchFamily="18" charset="0"/>
              </a:rPr>
              <a:t>        формируется направленность на самореализацию,                           вырабатывается собственная индивидуальная технология обучения.</a:t>
            </a:r>
          </a:p>
          <a:p>
            <a:endParaRPr lang="ru-RU" dirty="0">
              <a:solidFill>
                <a:srgbClr val="FF0066"/>
              </a:solidFill>
            </a:endParaRPr>
          </a:p>
        </p:txBody>
      </p:sp>
    </p:spTree>
  </p:cSld>
  <p:clrMapOvr>
    <a:masterClrMapping/>
  </p:clrMapOvr>
  <p:transition>
    <p:plus/>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26900"/>
            <a:ext cx="8258204" cy="6331100"/>
          </a:xfrm>
        </p:spPr>
        <p:txBody>
          <a:bodyPr>
            <a:normAutofit lnSpcReduction="10000"/>
          </a:bodyPr>
          <a:lstStyle/>
          <a:p>
            <a:pPr algn="just">
              <a:buNone/>
            </a:pPr>
            <a:r>
              <a:rPr lang="ru-RU" i="1" dirty="0" smtClean="0">
                <a:solidFill>
                  <a:srgbClr val="FF0000"/>
                </a:solidFill>
                <a:latin typeface="Times New Roman" pitchFamily="18" charset="0"/>
                <a:cs typeface="Times New Roman" pitchFamily="18" charset="0"/>
              </a:rPr>
              <a:t>       </a:t>
            </a:r>
            <a:r>
              <a:rPr lang="ru-RU" b="1" i="1" dirty="0" smtClean="0">
                <a:solidFill>
                  <a:schemeClr val="accent2">
                    <a:lumMod val="75000"/>
                  </a:schemeClr>
                </a:solidFill>
                <a:latin typeface="Times New Roman" pitchFamily="18" charset="0"/>
                <a:cs typeface="Times New Roman" pitchFamily="18" charset="0"/>
              </a:rPr>
              <a:t>Главной особенностью технологии развития критического мышления, «является "конструирование" собственного знания в рамках своей собственной поисковой деятельности».</a:t>
            </a:r>
          </a:p>
          <a:p>
            <a:pPr algn="just">
              <a:buNone/>
            </a:pPr>
            <a:r>
              <a:rPr lang="ru-RU" b="1" i="1" dirty="0" smtClean="0">
                <a:solidFill>
                  <a:schemeClr val="accent2">
                    <a:lumMod val="75000"/>
                  </a:schemeClr>
                </a:solidFill>
                <a:latin typeface="Times New Roman" pitchFamily="18" charset="0"/>
                <a:cs typeface="Times New Roman" pitchFamily="18" charset="0"/>
              </a:rPr>
              <a:t>   Рассмотренные приёмы развития критического мышления на уроках английского языка позволяют  сделать работу на уроках более эффективной, интересной и творческой, а главное – результативной.</a:t>
            </a:r>
          </a:p>
          <a:p>
            <a:pPr algn="just">
              <a:buNone/>
            </a:pPr>
            <a:r>
              <a:rPr lang="ru-RU" b="1" i="1" dirty="0" smtClean="0">
                <a:solidFill>
                  <a:schemeClr val="accent2">
                    <a:lumMod val="75000"/>
                  </a:schemeClr>
                </a:solidFill>
                <a:latin typeface="Times New Roman" pitchFamily="18" charset="0"/>
                <a:cs typeface="Times New Roman" pitchFamily="18" charset="0"/>
              </a:rPr>
              <a:t>          Человек, обладающий критическим мышлением, отвечает всем требованиям современного общества. Он умеет видеть проблемы и перспективы, ставить четкие задачи, разрабатывать оптимальные пути к их достижению. Он обладает ясным, оригинальным, независимым мышлением, готов к самореализации и самовыражению.</a:t>
            </a:r>
          </a:p>
        </p:txBody>
      </p:sp>
    </p:spTree>
  </p:cSld>
  <p:clrMapOvr>
    <a:masterClrMapping/>
  </p:clrMapOvr>
  <p:transition>
    <p:diamon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819128"/>
            <a:ext cx="8786842" cy="6038872"/>
          </a:xfrm>
        </p:spPr>
        <p:txBody>
          <a:bodyPr>
            <a:normAutofit fontScale="92500" lnSpcReduction="20000"/>
          </a:bodyPr>
          <a:lstStyle/>
          <a:p>
            <a:pPr algn="just">
              <a:buNone/>
            </a:pPr>
            <a:r>
              <a:rPr lang="ru-RU" b="1" i="1" dirty="0" smtClean="0">
                <a:solidFill>
                  <a:schemeClr val="accent1">
                    <a:lumMod val="75000"/>
                  </a:schemeClr>
                </a:solidFill>
                <a:latin typeface="Times New Roman" pitchFamily="18" charset="0"/>
                <a:cs typeface="Times New Roman" pitchFamily="18" charset="0"/>
              </a:rPr>
              <a:t>   </a:t>
            </a:r>
            <a:r>
              <a:rPr lang="ru-RU" b="1" i="1" dirty="0" smtClean="0">
                <a:solidFill>
                  <a:schemeClr val="accent2">
                    <a:lumMod val="75000"/>
                  </a:schemeClr>
                </a:solidFill>
                <a:latin typeface="Times New Roman" pitchFamily="18" charset="0"/>
                <a:cs typeface="Times New Roman" pitchFamily="18" charset="0"/>
              </a:rPr>
              <a:t>Наиболее существенным достоинством работы по развитию критического мышления является то, что она позволяет сделать процесс обучения личностно-ориентированным, ставить и решать новые, нетрадиционные образовательные задачи (формирование и развитие исследовательских, информационных, коммуникативных и других умений учащихся, развитие их мышления и </a:t>
            </a:r>
            <a:r>
              <a:rPr lang="ru-RU" b="1" i="1" dirty="0" err="1" smtClean="0">
                <a:solidFill>
                  <a:schemeClr val="accent2">
                    <a:lumMod val="75000"/>
                  </a:schemeClr>
                </a:solidFill>
                <a:latin typeface="Times New Roman" pitchFamily="18" charset="0"/>
                <a:cs typeface="Times New Roman" pitchFamily="18" charset="0"/>
              </a:rPr>
              <a:t>креативных</a:t>
            </a:r>
            <a:r>
              <a:rPr lang="ru-RU" b="1" i="1" dirty="0" smtClean="0">
                <a:solidFill>
                  <a:schemeClr val="accent2">
                    <a:lumMod val="75000"/>
                  </a:schemeClr>
                </a:solidFill>
                <a:latin typeface="Times New Roman" pitchFamily="18" charset="0"/>
                <a:cs typeface="Times New Roman" pitchFamily="18" charset="0"/>
              </a:rPr>
              <a:t> способностей, формирование модельных представлений).</a:t>
            </a:r>
          </a:p>
          <a:p>
            <a:pPr algn="just">
              <a:buNone/>
            </a:pPr>
            <a:r>
              <a:rPr lang="ru-RU" b="1" i="1" dirty="0" smtClean="0">
                <a:solidFill>
                  <a:schemeClr val="accent2">
                    <a:lumMod val="75000"/>
                  </a:schemeClr>
                </a:solidFill>
                <a:latin typeface="Times New Roman" pitchFamily="18" charset="0"/>
                <a:cs typeface="Times New Roman" pitchFamily="18" charset="0"/>
              </a:rPr>
              <a:t>           Работа по развитию критического мышления в процессе обучения английскому языку позволяет формировать у учащихся социально значимые, нравственно-ценностные мотивы поведения, повышать уровень социализации, развивать </a:t>
            </a:r>
            <a:r>
              <a:rPr lang="ru-RU" b="1" i="1" dirty="0" err="1" smtClean="0">
                <a:solidFill>
                  <a:schemeClr val="accent2">
                    <a:lumMod val="75000"/>
                  </a:schemeClr>
                </a:solidFill>
                <a:latin typeface="Times New Roman" pitchFamily="18" charset="0"/>
                <a:cs typeface="Times New Roman" pitchFamily="18" charset="0"/>
              </a:rPr>
              <a:t>креативность</a:t>
            </a:r>
            <a:r>
              <a:rPr lang="ru-RU" b="1" i="1" dirty="0" smtClean="0">
                <a:solidFill>
                  <a:schemeClr val="accent2">
                    <a:lumMod val="75000"/>
                  </a:schemeClr>
                </a:solidFill>
                <a:latin typeface="Times New Roman" pitchFamily="18" charset="0"/>
                <a:cs typeface="Times New Roman" pitchFamily="18" charset="0"/>
              </a:rPr>
              <a:t> и рефлексию, воспитывать инициативность, </a:t>
            </a:r>
            <a:r>
              <a:rPr lang="ru-RU" b="1" i="1" dirty="0" err="1" smtClean="0">
                <a:solidFill>
                  <a:schemeClr val="accent2">
                    <a:lumMod val="75000"/>
                  </a:schemeClr>
                </a:solidFill>
                <a:latin typeface="Times New Roman" pitchFamily="18" charset="0"/>
                <a:cs typeface="Times New Roman" pitchFamily="18" charset="0"/>
              </a:rPr>
              <a:t>коммуникативность</a:t>
            </a:r>
            <a:r>
              <a:rPr lang="ru-RU" b="1" i="1" dirty="0" smtClean="0">
                <a:solidFill>
                  <a:schemeClr val="accent2">
                    <a:lumMod val="75000"/>
                  </a:schemeClr>
                </a:solidFill>
                <a:latin typeface="Times New Roman" pitchFamily="18" charset="0"/>
                <a:cs typeface="Times New Roman" pitchFamily="18" charset="0"/>
              </a:rPr>
              <a:t>, динамизм – все, что значимо для формирования </a:t>
            </a:r>
            <a:r>
              <a:rPr lang="ru-RU" b="1" i="1" dirty="0" err="1" smtClean="0">
                <a:solidFill>
                  <a:schemeClr val="accent2">
                    <a:lumMod val="75000"/>
                  </a:schemeClr>
                </a:solidFill>
                <a:latin typeface="Times New Roman" pitchFamily="18" charset="0"/>
                <a:cs typeface="Times New Roman" pitchFamily="18" charset="0"/>
              </a:rPr>
              <a:t>потребностно-мотивационной</a:t>
            </a:r>
            <a:r>
              <a:rPr lang="ru-RU" b="1" i="1" dirty="0" smtClean="0">
                <a:solidFill>
                  <a:schemeClr val="accent2">
                    <a:lumMod val="75000"/>
                  </a:schemeClr>
                </a:solidFill>
                <a:latin typeface="Times New Roman" pitchFamily="18" charset="0"/>
                <a:cs typeface="Times New Roman" pitchFamily="18" charset="0"/>
              </a:rPr>
              <a:t> и операционно-технической сфер школьника.</a:t>
            </a:r>
          </a:p>
          <a:p>
            <a:pPr algn="just">
              <a:buNone/>
            </a:pPr>
            <a:endParaRPr lang="ru-RU" dirty="0" smtClean="0">
              <a:latin typeface="Times New Roman" pitchFamily="18" charset="0"/>
              <a:cs typeface="Times New Roman" pitchFamily="18" charset="0"/>
            </a:endParaRPr>
          </a:p>
          <a:p>
            <a:pPr algn="just">
              <a:buNone/>
            </a:pPr>
            <a:endParaRPr lang="ru-RU" dirty="0">
              <a:latin typeface="Times New Roman" pitchFamily="18" charset="0"/>
              <a:cs typeface="Times New Roman" pitchFamily="18" charset="0"/>
            </a:endParaRPr>
          </a:p>
        </p:txBody>
      </p:sp>
    </p:spTree>
  </p:cSld>
  <p:clrMapOvr>
    <a:masterClrMapping/>
  </p:clrMapOvr>
  <p:transition>
    <p:cover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000108"/>
            <a:ext cx="8858280" cy="5857892"/>
          </a:xfrm>
        </p:spPr>
        <p:txBody>
          <a:bodyPr>
            <a:normAutofit fontScale="70000" lnSpcReduction="20000"/>
          </a:bodyPr>
          <a:lstStyle/>
          <a:p>
            <a:pPr algn="just">
              <a:lnSpc>
                <a:spcPct val="210000"/>
              </a:lnSpc>
              <a:buNone/>
            </a:pPr>
            <a:r>
              <a:rPr lang="ru-RU" dirty="0" smtClean="0"/>
              <a:t>        </a:t>
            </a:r>
            <a:r>
              <a:rPr lang="ru-RU" b="1" i="1" dirty="0" smtClean="0">
                <a:solidFill>
                  <a:srgbClr val="0066FF"/>
                </a:solidFill>
                <a:effectLst>
                  <a:outerShdw blurRad="38100" dist="38100" dir="2700000" algn="tl">
                    <a:srgbClr val="000000">
                      <a:alpha val="43137"/>
                    </a:srgbClr>
                  </a:outerShdw>
                </a:effectLst>
                <a:latin typeface="Times New Roman" pitchFamily="18" charset="0"/>
                <a:cs typeface="Times New Roman" pitchFamily="18" charset="0"/>
              </a:rPr>
              <a:t>Таким образом, использование технологии критического мышления на уроках английского языка позволяют значительно увеличить время речевой практики на уроке для каждого ученика, добиться усвоения материала всеми участниками группы, решить разнообразные воспитательные и развивающие задачи. Учитель в свою очередь становится организатором самостоятельной учебно-познавательной, коммуникативной, творческой деятельности учащихся, у него появляются возможности для совершенствования процесса обучения, развития коммуникативной компетенции учащихся, целостного развития их личности.</a:t>
            </a:r>
          </a:p>
          <a:p>
            <a:pPr algn="just">
              <a:lnSpc>
                <a:spcPct val="210000"/>
              </a:lnSpc>
              <a:buNone/>
            </a:pPr>
            <a:endParaRPr lang="ru-RU" b="1" i="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strips/>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ифы-о-изучении-английского-языка.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rot="20302911">
            <a:off x="391581" y="2010285"/>
            <a:ext cx="9273803" cy="1569660"/>
          </a:xfrm>
          <a:prstGeom prst="rect">
            <a:avLst/>
          </a:prstGeom>
          <a:noFill/>
        </p:spPr>
        <p:txBody>
          <a:bodyPr wrap="square" rtlCol="0">
            <a:spAutoFit/>
          </a:bodyPr>
          <a:lstStyle/>
          <a:p>
            <a:r>
              <a:rPr lang="ru-RU" sz="9600" dirty="0" smtClean="0">
                <a:latin typeface="Acquest Script" pitchFamily="2" charset="0"/>
              </a:rPr>
              <a:t>Спасибо за внимание</a:t>
            </a:r>
            <a:endParaRPr lang="ru-RU" sz="9600" dirty="0">
              <a:latin typeface="Acquest Script" pitchFamily="2" charset="0"/>
            </a:endParaRPr>
          </a:p>
        </p:txBody>
      </p:sp>
      <p:pic>
        <p:nvPicPr>
          <p:cNvPr id="6" name="Рисунок 5" descr="1458069923_112.gif"/>
          <p:cNvPicPr>
            <a:picLocks noChangeAspect="1"/>
          </p:cNvPicPr>
          <p:nvPr/>
        </p:nvPicPr>
        <p:blipFill>
          <a:blip r:embed="rId3" cstate="print"/>
          <a:stretch>
            <a:fillRect/>
          </a:stretch>
        </p:blipFill>
        <p:spPr>
          <a:xfrm rot="20120253">
            <a:off x="246292" y="584749"/>
            <a:ext cx="3933698" cy="2040421"/>
          </a:xfrm>
          <a:prstGeom prst="rect">
            <a:avLst/>
          </a:prstGeom>
        </p:spPr>
      </p:pic>
    </p:spTree>
  </p:cSld>
  <p:clrMapOvr>
    <a:masterClrMapping/>
  </p:clrMapOvr>
  <p:transition advClick="0" advTm="4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7152667.jpg"/>
          <p:cNvPicPr>
            <a:picLocks noChangeAspect="1"/>
          </p:cNvPicPr>
          <p:nvPr/>
        </p:nvPicPr>
        <p:blipFill>
          <a:blip r:embed="rId2" cstate="print"/>
          <a:stretch>
            <a:fillRect/>
          </a:stretch>
        </p:blipFill>
        <p:spPr>
          <a:xfrm>
            <a:off x="0" y="0"/>
            <a:ext cx="9138285" cy="6858000"/>
          </a:xfrm>
          <a:prstGeom prst="rect">
            <a:avLst/>
          </a:prstGeom>
        </p:spPr>
      </p:pic>
      <p:sp>
        <p:nvSpPr>
          <p:cNvPr id="3" name="Содержимое 2"/>
          <p:cNvSpPr>
            <a:spLocks noGrp="1"/>
          </p:cNvSpPr>
          <p:nvPr>
            <p:ph idx="1"/>
          </p:nvPr>
        </p:nvSpPr>
        <p:spPr>
          <a:xfrm>
            <a:off x="285720" y="642918"/>
            <a:ext cx="5072098" cy="4071966"/>
          </a:xfrm>
        </p:spPr>
        <p:txBody>
          <a:bodyPr>
            <a:normAutofit fontScale="77500" lnSpcReduction="20000"/>
          </a:bodyPr>
          <a:lstStyle/>
          <a:p>
            <a:pPr algn="ctr">
              <a:lnSpc>
                <a:spcPct val="150000"/>
              </a:lnSpc>
              <a:buNone/>
            </a:pPr>
            <a:r>
              <a:rPr lang="ru-RU" sz="3200" dirty="0" smtClean="0">
                <a:solidFill>
                  <a:srgbClr val="FF0066"/>
                </a:solidFill>
                <a:latin typeface="Times New Roman" pitchFamily="18" charset="0"/>
                <a:cs typeface="Times New Roman" pitchFamily="18" charset="0"/>
              </a:rPr>
              <a:t>Д. </a:t>
            </a:r>
            <a:r>
              <a:rPr lang="ru-RU" sz="3200" dirty="0" err="1" smtClean="0">
                <a:solidFill>
                  <a:srgbClr val="FF0066"/>
                </a:solidFill>
                <a:latin typeface="Times New Roman" pitchFamily="18" charset="0"/>
                <a:cs typeface="Times New Roman" pitchFamily="18" charset="0"/>
              </a:rPr>
              <a:t>Клустер</a:t>
            </a:r>
            <a:r>
              <a:rPr lang="ru-RU" sz="3200" dirty="0" smtClean="0">
                <a:solidFill>
                  <a:srgbClr val="FF0066"/>
                </a:solidFill>
                <a:latin typeface="Times New Roman" pitchFamily="18" charset="0"/>
                <a:cs typeface="Times New Roman" pitchFamily="18" charset="0"/>
              </a:rPr>
              <a:t> предостерегает от попытки некоторых учителей отождествлять критическое мышление с такими мыслительными процессами, как запоминание, понимание и творческое, интуитивное мышление. </a:t>
            </a:r>
          </a:p>
          <a:p>
            <a:pPr algn="just">
              <a:buNone/>
            </a:pPr>
            <a:endParaRPr lang="ru-RU" sz="2000" dirty="0">
              <a:latin typeface="Times New Roman" pitchFamily="18" charset="0"/>
              <a:cs typeface="Times New Roman" pitchFamily="18" charset="0"/>
            </a:endParaRPr>
          </a:p>
        </p:txBody>
      </p:sp>
      <p:pic>
        <p:nvPicPr>
          <p:cNvPr id="6" name="Рисунок 5" descr="НЕЗНАЙКА.gif"/>
          <p:cNvPicPr>
            <a:picLocks noChangeAspect="1"/>
          </p:cNvPicPr>
          <p:nvPr/>
        </p:nvPicPr>
        <p:blipFill>
          <a:blip r:embed="rId3" cstate="print"/>
          <a:stretch>
            <a:fillRect/>
          </a:stretch>
        </p:blipFill>
        <p:spPr>
          <a:xfrm>
            <a:off x="3214678" y="3929066"/>
            <a:ext cx="3357566" cy="3357566"/>
          </a:xfrm>
          <a:prstGeom prst="rect">
            <a:avLst/>
          </a:prstGeom>
        </p:spPr>
      </p:pic>
      <p:pic>
        <p:nvPicPr>
          <p:cNvPr id="7" name="Рисунок 6" descr="gIj2_g8ytt0.jpg"/>
          <p:cNvPicPr>
            <a:picLocks noChangeAspect="1"/>
          </p:cNvPicPr>
          <p:nvPr/>
        </p:nvPicPr>
        <p:blipFill>
          <a:blip r:embed="rId4" cstate="print"/>
          <a:stretch>
            <a:fillRect/>
          </a:stretch>
        </p:blipFill>
        <p:spPr>
          <a:xfrm>
            <a:off x="5643570" y="500042"/>
            <a:ext cx="3062290" cy="2839447"/>
          </a:xfrm>
          <a:prstGeom prst="rect">
            <a:avLst/>
          </a:prstGeom>
        </p:spPr>
      </p:pic>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bgbig4.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idx="1"/>
          </p:nvPr>
        </p:nvSpPr>
        <p:spPr>
          <a:xfrm>
            <a:off x="214282" y="285728"/>
            <a:ext cx="8643966" cy="5857916"/>
          </a:xfrm>
        </p:spPr>
        <p:txBody>
          <a:bodyPr>
            <a:normAutofit fontScale="85000" lnSpcReduction="10000"/>
          </a:bodyPr>
          <a:lstStyle/>
          <a:p>
            <a:pPr algn="ctr">
              <a:lnSpc>
                <a:spcPct val="150000"/>
              </a:lnSpc>
              <a:buNone/>
            </a:pPr>
            <a:r>
              <a:rPr lang="ru-RU" b="1" i="1" dirty="0" smtClean="0">
                <a:solidFill>
                  <a:srgbClr val="00CC00"/>
                </a:solidFill>
                <a:latin typeface="Times New Roman" pitchFamily="18" charset="0"/>
                <a:cs typeface="Times New Roman" pitchFamily="18" charset="0"/>
              </a:rPr>
              <a:t>Д. </a:t>
            </a:r>
            <a:r>
              <a:rPr lang="ru-RU" b="1" i="1" dirty="0" err="1" smtClean="0">
                <a:solidFill>
                  <a:srgbClr val="00CC00"/>
                </a:solidFill>
                <a:latin typeface="Times New Roman" pitchFamily="18" charset="0"/>
                <a:cs typeface="Times New Roman" pitchFamily="18" charset="0"/>
              </a:rPr>
              <a:t>Клустер</a:t>
            </a:r>
            <a:r>
              <a:rPr lang="ru-RU" b="1" i="1" dirty="0" smtClean="0">
                <a:solidFill>
                  <a:srgbClr val="00CC00"/>
                </a:solidFill>
                <a:latin typeface="Times New Roman" pitchFamily="18" charset="0"/>
                <a:cs typeface="Times New Roman" pitchFamily="18" charset="0"/>
              </a:rPr>
              <a:t> выделяет пять аспектов, отличающих критическое мышление от других его типов.</a:t>
            </a:r>
          </a:p>
          <a:p>
            <a:pPr algn="just">
              <a:lnSpc>
                <a:spcPct val="150000"/>
              </a:lnSpc>
              <a:buNone/>
            </a:pPr>
            <a:r>
              <a:rPr lang="ru-RU" b="1" i="1" dirty="0" smtClean="0">
                <a:latin typeface="Times New Roman" pitchFamily="18" charset="0"/>
                <a:cs typeface="Times New Roman" pitchFamily="18" charset="0"/>
              </a:rPr>
              <a:t>     </a:t>
            </a:r>
            <a:r>
              <a:rPr lang="ru-RU" b="1" i="1" dirty="0" smtClean="0">
                <a:solidFill>
                  <a:srgbClr val="FF0000"/>
                </a:solidFill>
                <a:latin typeface="Times New Roman" pitchFamily="18" charset="0"/>
                <a:cs typeface="Times New Roman" pitchFamily="18" charset="0"/>
              </a:rPr>
              <a:t>1. Критическое мышление есть мышление самостоятельное.</a:t>
            </a:r>
          </a:p>
          <a:p>
            <a:pPr algn="just">
              <a:lnSpc>
                <a:spcPct val="150000"/>
              </a:lnSpc>
              <a:buNone/>
            </a:pPr>
            <a:r>
              <a:rPr lang="ru-RU" b="1" i="1" dirty="0" smtClean="0">
                <a:solidFill>
                  <a:schemeClr val="tx2">
                    <a:lumMod val="60000"/>
                    <a:lumOff val="40000"/>
                  </a:schemeClr>
                </a:solidFill>
                <a:latin typeface="Times New Roman" pitchFamily="18" charset="0"/>
                <a:cs typeface="Times New Roman" pitchFamily="18" charset="0"/>
              </a:rPr>
              <a:t>     2. Информация является отправным, а отнюдь не конечным пунктом критического мышления. Знание создает мотивировку, без которой человек не может мыслить критически.</a:t>
            </a:r>
          </a:p>
          <a:p>
            <a:pPr algn="just">
              <a:lnSpc>
                <a:spcPct val="150000"/>
              </a:lnSpc>
              <a:buNone/>
            </a:pPr>
            <a:r>
              <a:rPr lang="ru-RU" b="1" i="1" dirty="0" smtClean="0">
                <a:solidFill>
                  <a:srgbClr val="FF9900"/>
                </a:solidFill>
                <a:latin typeface="Times New Roman" pitchFamily="18" charset="0"/>
                <a:cs typeface="Times New Roman" pitchFamily="18" charset="0"/>
              </a:rPr>
              <a:t>     3. Критическое мышление начинается с постановки вопросов и уяснения проблем, которые нужно решить. Критическое мышление стремится к убедительной аргументации.</a:t>
            </a:r>
          </a:p>
          <a:p>
            <a:pPr algn="just">
              <a:lnSpc>
                <a:spcPct val="150000"/>
              </a:lnSpc>
              <a:buNone/>
            </a:pPr>
            <a:r>
              <a:rPr lang="ru-RU" b="1" i="1" dirty="0" smtClean="0">
                <a:solidFill>
                  <a:schemeClr val="accent4">
                    <a:lumMod val="50000"/>
                  </a:schemeClr>
                </a:solidFill>
                <a:latin typeface="Times New Roman" pitchFamily="18" charset="0"/>
                <a:cs typeface="Times New Roman" pitchFamily="18" charset="0"/>
              </a:rPr>
              <a:t>     4. Критическое мышление есть мышление социальное.</a:t>
            </a:r>
          </a:p>
          <a:p>
            <a:endParaRPr lang="ru-RU" dirty="0"/>
          </a:p>
        </p:txBody>
      </p:sp>
    </p:spTree>
  </p:cSld>
  <p:clrMapOvr>
    <a:masterClrMapping/>
  </p:clrMapOvr>
  <p:transition>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orig.gif"/>
          <p:cNvPicPr>
            <a:picLocks noChangeAspect="1"/>
          </p:cNvPicPr>
          <p:nvPr/>
        </p:nvPicPr>
        <p:blipFill>
          <a:blip r:embed="rId2" cstate="print"/>
          <a:stretch>
            <a:fillRect/>
          </a:stretch>
        </p:blipFill>
        <p:spPr>
          <a:xfrm>
            <a:off x="7453242" y="3500438"/>
            <a:ext cx="1690758" cy="1714488"/>
          </a:xfrm>
          <a:prstGeom prst="rect">
            <a:avLst/>
          </a:prstGeom>
        </p:spPr>
      </p:pic>
      <p:sp>
        <p:nvSpPr>
          <p:cNvPr id="3" name="Содержимое 2"/>
          <p:cNvSpPr>
            <a:spLocks noGrp="1"/>
          </p:cNvSpPr>
          <p:nvPr>
            <p:ph idx="1"/>
          </p:nvPr>
        </p:nvSpPr>
        <p:spPr>
          <a:xfrm>
            <a:off x="500034" y="0"/>
            <a:ext cx="8229600" cy="3929089"/>
          </a:xfrm>
        </p:spPr>
        <p:txBody>
          <a:bodyPr>
            <a:normAutofit fontScale="25000" lnSpcReduction="20000"/>
          </a:bodyPr>
          <a:lstStyle/>
          <a:p>
            <a:pPr algn="ctr">
              <a:lnSpc>
                <a:spcPct val="120000"/>
              </a:lnSpc>
              <a:buNone/>
            </a:pPr>
            <a:r>
              <a:rPr lang="ru-RU" sz="8000" b="1" dirty="0" smtClean="0">
                <a:solidFill>
                  <a:srgbClr val="0070C0"/>
                </a:solidFill>
                <a:latin typeface="Times New Roman" pitchFamily="18" charset="0"/>
                <a:cs typeface="Times New Roman" pitchFamily="18" charset="0"/>
              </a:rPr>
              <a:t>Для того чтобы учащийся мог воспользоваться своим критическим мышлением, ему важно развить в себе ряд качеств, среди которых Д. </a:t>
            </a:r>
            <a:r>
              <a:rPr lang="ru-RU" sz="8000" b="1" dirty="0" err="1" smtClean="0">
                <a:solidFill>
                  <a:srgbClr val="0070C0"/>
                </a:solidFill>
                <a:latin typeface="Times New Roman" pitchFamily="18" charset="0"/>
                <a:cs typeface="Times New Roman" pitchFamily="18" charset="0"/>
              </a:rPr>
              <a:t>Халперн</a:t>
            </a:r>
            <a:r>
              <a:rPr lang="ru-RU" sz="8000" b="1" dirty="0" smtClean="0">
                <a:solidFill>
                  <a:srgbClr val="0070C0"/>
                </a:solidFill>
                <a:latin typeface="Times New Roman" pitchFamily="18" charset="0"/>
                <a:cs typeface="Times New Roman" pitchFamily="18" charset="0"/>
              </a:rPr>
              <a:t> выделяет:</a:t>
            </a:r>
          </a:p>
          <a:p>
            <a:pPr>
              <a:lnSpc>
                <a:spcPct val="170000"/>
              </a:lnSpc>
              <a:buClr>
                <a:srgbClr val="FF0066"/>
              </a:buClr>
              <a:buSzPct val="96000"/>
              <a:buFont typeface="Wingdings" pitchFamily="2" charset="2"/>
              <a:buChar char="ü"/>
            </a:pPr>
            <a:r>
              <a:rPr lang="ru-RU" sz="8000" dirty="0" smtClean="0">
                <a:solidFill>
                  <a:srgbClr val="FF0000"/>
                </a:solidFill>
                <a:latin typeface="Times New Roman" pitchFamily="18" charset="0"/>
                <a:cs typeface="Times New Roman" pitchFamily="18" charset="0"/>
              </a:rPr>
              <a:t>- </a:t>
            </a:r>
            <a:r>
              <a:rPr lang="ru-RU" sz="8000" b="1" dirty="0" smtClean="0">
                <a:solidFill>
                  <a:srgbClr val="FF0000"/>
                </a:solidFill>
                <a:latin typeface="Times New Roman" pitchFamily="18" charset="0"/>
                <a:cs typeface="Times New Roman" pitchFamily="18" charset="0"/>
              </a:rPr>
              <a:t>Готовность к планированию</a:t>
            </a:r>
            <a:r>
              <a:rPr lang="ru-RU" sz="8000" dirty="0" smtClean="0">
                <a:solidFill>
                  <a:srgbClr val="FF0000"/>
                </a:solidFill>
                <a:latin typeface="Times New Roman" pitchFamily="18" charset="0"/>
                <a:cs typeface="Times New Roman" pitchFamily="18" charset="0"/>
              </a:rPr>
              <a:t>. Мысли часто возникают хаотично. Важно упорядочить их, выстроить последовательность изложения. Упорядоченность мысли – признак уверенности.</a:t>
            </a:r>
          </a:p>
          <a:p>
            <a:pPr>
              <a:lnSpc>
                <a:spcPct val="170000"/>
              </a:lnSpc>
              <a:buClr>
                <a:srgbClr val="FF0066"/>
              </a:buClr>
              <a:buSzPct val="95000"/>
              <a:buFont typeface="Wingdings" pitchFamily="2" charset="2"/>
              <a:buChar char="ü"/>
            </a:pPr>
            <a:r>
              <a:rPr lang="ru-RU" sz="8000" dirty="0" smtClean="0">
                <a:solidFill>
                  <a:srgbClr val="FF0000"/>
                </a:solidFill>
                <a:latin typeface="Times New Roman" pitchFamily="18" charset="0"/>
                <a:cs typeface="Times New Roman" pitchFamily="18" charset="0"/>
              </a:rPr>
              <a:t>-</a:t>
            </a:r>
            <a:r>
              <a:rPr lang="ru-RU" sz="8000" b="1" dirty="0" smtClean="0">
                <a:solidFill>
                  <a:srgbClr val="FF0000"/>
                </a:solidFill>
                <a:latin typeface="Times New Roman" pitchFamily="18" charset="0"/>
                <a:cs typeface="Times New Roman" pitchFamily="18" charset="0"/>
              </a:rPr>
              <a:t> Гибкость</a:t>
            </a:r>
            <a:r>
              <a:rPr lang="ru-RU" sz="8000" dirty="0" smtClean="0">
                <a:solidFill>
                  <a:srgbClr val="FF0000"/>
                </a:solidFill>
                <a:latin typeface="Times New Roman" pitchFamily="18" charset="0"/>
                <a:cs typeface="Times New Roman" pitchFamily="18" charset="0"/>
              </a:rPr>
              <a:t>. Если учащийся не готов воспринимать идеи других, он никогда не сможет стать генератором собственных идей и мыслей. Гибкость позволяет подождать с вынесением суждения, пока ученик не обладает разнообразной информацией.</a:t>
            </a:r>
          </a:p>
          <a:p>
            <a:pPr>
              <a:lnSpc>
                <a:spcPct val="170000"/>
              </a:lnSpc>
              <a:buClr>
                <a:srgbClr val="FF0066"/>
              </a:buClr>
              <a:buSzPct val="95000"/>
              <a:buFont typeface="Wingdings" pitchFamily="2" charset="2"/>
              <a:buChar char="ü"/>
            </a:pPr>
            <a:r>
              <a:rPr lang="ru-RU" sz="8000" dirty="0" smtClean="0">
                <a:solidFill>
                  <a:srgbClr val="FF0000"/>
                </a:solidFill>
                <a:latin typeface="Times New Roman" pitchFamily="18" charset="0"/>
                <a:cs typeface="Times New Roman" pitchFamily="18" charset="0"/>
              </a:rPr>
              <a:t>-</a:t>
            </a:r>
            <a:r>
              <a:rPr lang="ru-RU" sz="8000" b="1" dirty="0" smtClean="0">
                <a:solidFill>
                  <a:srgbClr val="FF0000"/>
                </a:solidFill>
                <a:latin typeface="Times New Roman" pitchFamily="18" charset="0"/>
                <a:cs typeface="Times New Roman" pitchFamily="18" charset="0"/>
              </a:rPr>
              <a:t> Настойчивость</a:t>
            </a:r>
            <a:r>
              <a:rPr lang="ru-RU" sz="8000" dirty="0" smtClean="0">
                <a:solidFill>
                  <a:srgbClr val="FF0000"/>
                </a:solidFill>
                <a:latin typeface="Times New Roman" pitchFamily="18" charset="0"/>
                <a:cs typeface="Times New Roman" pitchFamily="18" charset="0"/>
              </a:rPr>
              <a:t>. Часто, сталкиваясь с трудной задачей, мы откладываем ее решение на потом. Вырабатывая настойчивость в напряжении ума, ученик обязательно добьется гораздо лучших результатов в обучении.</a:t>
            </a:r>
          </a:p>
          <a:p>
            <a:pPr>
              <a:lnSpc>
                <a:spcPct val="170000"/>
              </a:lnSpc>
            </a:pPr>
            <a:endParaRPr lang="ru-RU" sz="8000" dirty="0">
              <a:solidFill>
                <a:srgbClr val="FF0000"/>
              </a:solidFill>
            </a:endParaRP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0"/>
            <a:ext cx="7072362" cy="5214950"/>
          </a:xfrm>
        </p:spPr>
        <p:txBody>
          <a:bodyPr>
            <a:normAutofit fontScale="77500" lnSpcReduction="20000"/>
          </a:bodyPr>
          <a:lstStyle/>
          <a:p>
            <a:pPr>
              <a:lnSpc>
                <a:spcPct val="170000"/>
              </a:lnSpc>
              <a:buClr>
                <a:srgbClr val="FF0066"/>
              </a:buClr>
              <a:buSzPct val="92000"/>
              <a:buFont typeface="Wingdings" pitchFamily="2" charset="2"/>
              <a:buChar char="ü"/>
            </a:pPr>
            <a:r>
              <a:rPr lang="ru-RU" i="1" dirty="0" smtClean="0">
                <a:solidFill>
                  <a:srgbClr val="FF0000"/>
                </a:solidFill>
                <a:latin typeface="Times New Roman" pitchFamily="18" charset="0"/>
                <a:cs typeface="Times New Roman" pitchFamily="18" charset="0"/>
              </a:rPr>
              <a:t>- </a:t>
            </a:r>
            <a:r>
              <a:rPr lang="ru-RU" b="1" i="1" dirty="0" smtClean="0">
                <a:solidFill>
                  <a:srgbClr val="FF0000"/>
                </a:solidFill>
                <a:latin typeface="Times New Roman" pitchFamily="18" charset="0"/>
                <a:cs typeface="Times New Roman" pitchFamily="18" charset="0"/>
              </a:rPr>
              <a:t>Готовность</a:t>
            </a:r>
            <a:r>
              <a:rPr lang="ru-RU" i="1" dirty="0" smtClean="0">
                <a:solidFill>
                  <a:srgbClr val="FF0000"/>
                </a:solidFill>
                <a:latin typeface="Times New Roman" pitchFamily="18" charset="0"/>
                <a:cs typeface="Times New Roman" pitchFamily="18" charset="0"/>
              </a:rPr>
              <a:t> исправлять свои ошибки. Критически мыслящий человек не будет оправдывать свои неправильные решения, а сделает выводы, воспользуется ошибкой для продолжения обучения.</a:t>
            </a:r>
          </a:p>
          <a:p>
            <a:pPr>
              <a:lnSpc>
                <a:spcPct val="170000"/>
              </a:lnSpc>
              <a:buClr>
                <a:srgbClr val="FF0066"/>
              </a:buClr>
              <a:buSzPct val="92000"/>
              <a:buFont typeface="Wingdings" pitchFamily="2" charset="2"/>
              <a:buChar char="ü"/>
            </a:pPr>
            <a:r>
              <a:rPr lang="ru-RU" i="1" dirty="0" smtClean="0">
                <a:solidFill>
                  <a:srgbClr val="FF0000"/>
                </a:solidFill>
                <a:latin typeface="Times New Roman" pitchFamily="18" charset="0"/>
                <a:cs typeface="Times New Roman" pitchFamily="18" charset="0"/>
              </a:rPr>
              <a:t>- </a:t>
            </a:r>
            <a:r>
              <a:rPr lang="ru-RU" b="1" i="1" dirty="0" smtClean="0">
                <a:solidFill>
                  <a:srgbClr val="FF0000"/>
                </a:solidFill>
                <a:latin typeface="Times New Roman" pitchFamily="18" charset="0"/>
                <a:cs typeface="Times New Roman" pitchFamily="18" charset="0"/>
              </a:rPr>
              <a:t>Осознание</a:t>
            </a:r>
            <a:r>
              <a:rPr lang="ru-RU" i="1" dirty="0" smtClean="0">
                <a:solidFill>
                  <a:srgbClr val="FF0000"/>
                </a:solidFill>
                <a:latin typeface="Times New Roman" pitchFamily="18" charset="0"/>
                <a:cs typeface="Times New Roman" pitchFamily="18" charset="0"/>
              </a:rPr>
              <a:t>. Это очень важное качество, предполагающее умение наблюдать за собой в процессе мыслительной деятельности, отслеживать ход рассуждений.</a:t>
            </a:r>
          </a:p>
          <a:p>
            <a:pPr>
              <a:lnSpc>
                <a:spcPct val="170000"/>
              </a:lnSpc>
              <a:buClr>
                <a:srgbClr val="FF0066"/>
              </a:buClr>
              <a:buSzPct val="92000"/>
              <a:buFont typeface="Wingdings" pitchFamily="2" charset="2"/>
              <a:buChar char="ü"/>
            </a:pPr>
            <a:r>
              <a:rPr lang="ru-RU" i="1" dirty="0" smtClean="0">
                <a:solidFill>
                  <a:srgbClr val="FF0000"/>
                </a:solidFill>
                <a:latin typeface="Times New Roman" pitchFamily="18" charset="0"/>
                <a:cs typeface="Times New Roman" pitchFamily="18" charset="0"/>
              </a:rPr>
              <a:t>- </a:t>
            </a:r>
            <a:r>
              <a:rPr lang="ru-RU" b="1" i="1" dirty="0" smtClean="0">
                <a:solidFill>
                  <a:srgbClr val="FF0000"/>
                </a:solidFill>
                <a:latin typeface="Times New Roman" pitchFamily="18" charset="0"/>
                <a:cs typeface="Times New Roman" pitchFamily="18" charset="0"/>
              </a:rPr>
              <a:t>Поиск компромиссных решений.</a:t>
            </a:r>
            <a:r>
              <a:rPr lang="ru-RU" i="1" dirty="0" smtClean="0">
                <a:solidFill>
                  <a:srgbClr val="FF0000"/>
                </a:solidFill>
                <a:latin typeface="Times New Roman" pitchFamily="18" charset="0"/>
                <a:cs typeface="Times New Roman" pitchFamily="18" charset="0"/>
              </a:rPr>
              <a:t> Важно, чтобы принятые решения воспринимались другими людьми, иначе они так и останутся на уровне высказываний.</a:t>
            </a:r>
          </a:p>
          <a:p>
            <a:endParaRPr lang="ru-RU" dirty="0"/>
          </a:p>
        </p:txBody>
      </p:sp>
    </p:spTree>
  </p:cSld>
  <p:clrMapOvr>
    <a:masterClrMapping/>
  </p:clrMapOvr>
  <p:transition>
    <p:spli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478</TotalTime>
  <Words>3204</Words>
  <Application>Microsoft Office PowerPoint</Application>
  <PresentationFormat>Экран (4:3)</PresentationFormat>
  <Paragraphs>299</Paragraphs>
  <Slides>59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Поток</vt:lpstr>
      <vt:lpstr>Презентация на тему: «Технология критического мышления на уроках английского языка»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В процессе реализации стадии вызова важно: </vt:lpstr>
      <vt:lpstr>Стадия осмысления   </vt:lpstr>
      <vt:lpstr>На фазе осмысления содержания учащиеся: </vt:lpstr>
      <vt:lpstr>Учитель на данном этапе: </vt:lpstr>
      <vt:lpstr>Стадия рефлексии </vt:lpstr>
      <vt:lpstr>Слайд 23</vt:lpstr>
      <vt:lpstr>Формы предъявления рефлексии </vt:lpstr>
      <vt:lpstr>Использование технологии КМ на уроках английского языка </vt:lpstr>
      <vt:lpstr>Слайд 26</vt:lpstr>
      <vt:lpstr>Конкретные приемы и стратегии для каждого из этапов </vt:lpstr>
      <vt:lpstr>Прием “ мозговой штурм”</vt:lpstr>
      <vt:lpstr>Слайд 29</vt:lpstr>
      <vt:lpstr>Разбивка на кластеры</vt:lpstr>
      <vt:lpstr>Слайд 31</vt:lpstr>
      <vt:lpstr>Концептуальное колесо </vt:lpstr>
      <vt:lpstr>Круги по воде </vt:lpstr>
      <vt:lpstr>«Тонкие» и «толстые» вопросы</vt:lpstr>
      <vt:lpstr>Слайд 35</vt:lpstr>
      <vt:lpstr>Слайд 36</vt:lpstr>
      <vt:lpstr>Интерактивная стратегия «Таблица Знаем – Хотим узнать – Узнаем» (З-Х-У) </vt:lpstr>
      <vt:lpstr>Метод Инсерт (insert) </vt:lpstr>
      <vt:lpstr>Слайд 39</vt:lpstr>
      <vt:lpstr>Стратегия решения проблем «ИДЕАЛ» </vt:lpstr>
      <vt:lpstr>Слайд 41</vt:lpstr>
      <vt:lpstr>Слайд 42</vt:lpstr>
      <vt:lpstr>Лист для решения проблем </vt:lpstr>
      <vt:lpstr>Фишбоун(Д. Баланка)</vt:lpstr>
      <vt:lpstr>Зигзаг </vt:lpstr>
      <vt:lpstr>Слайд 46</vt:lpstr>
      <vt:lpstr>Слайд 47</vt:lpstr>
      <vt:lpstr>Слайд 48</vt:lpstr>
      <vt:lpstr>Прием «Чтение с остановками»</vt:lpstr>
      <vt:lpstr>Творческая форма рефлексии – Синквейн </vt:lpstr>
      <vt:lpstr>Чтение (просмотр, прослушивание)  с остановками </vt:lpstr>
      <vt:lpstr>Дискуссия </vt:lpstr>
      <vt:lpstr>Слайд 53</vt:lpstr>
      <vt:lpstr>Слайд 54</vt:lpstr>
      <vt:lpstr>Слайд 55</vt:lpstr>
      <vt:lpstr>Слайд 56</vt:lpstr>
      <vt:lpstr>Слайд 57</vt:lpstr>
      <vt:lpstr>Слайд 58</vt:lpstr>
      <vt:lpstr>Слайд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49</cp:revision>
  <dcterms:created xsi:type="dcterms:W3CDTF">2018-05-16T17:23:53Z</dcterms:created>
  <dcterms:modified xsi:type="dcterms:W3CDTF">2018-05-19T18:30:50Z</dcterms:modified>
</cp:coreProperties>
</file>